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7" r:id="rId21"/>
    <p:sldId id="278" r:id="rId22"/>
    <p:sldId id="275" r:id="rId23"/>
    <p:sldId id="276" r:id="rId24"/>
    <p:sldId id="279" r:id="rId25"/>
    <p:sldId id="280"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820D437-E971-2C54-6BF3-992814E73F98}" v="912" dt="2021-04-20T14:26:02.20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2" autoAdjust="0"/>
    <p:restoredTop sz="94660"/>
  </p:normalViewPr>
  <p:slideViewPr>
    <p:cSldViewPr snapToGrid="0">
      <p:cViewPr varScale="1">
        <p:scale>
          <a:sx n="86" d="100"/>
          <a:sy n="86" d="100"/>
        </p:scale>
        <p:origin x="96" y="8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4/20/2021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4/20/2021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4/20/2021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4/20/2021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4/20/2021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46CE7D5-CF57-46EF-B807-FDD0502418D4}" type="datetimeFigureOut">
              <a:rPr lang="en-US" smtClean="0"/>
              <a:t>4/20/2021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46CE7D5-CF57-46EF-B807-FDD0502418D4}" type="datetimeFigureOut">
              <a:rPr lang="en-US" smtClean="0"/>
              <a:t>4/20/2021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46CE7D5-CF57-46EF-B807-FDD0502418D4}" type="datetimeFigureOut">
              <a:rPr lang="en-US" smtClean="0"/>
              <a:t>4/20/2021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4/20/2021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4/20/2021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4/20/2021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4/20/2021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developers.google.com/places" TargetMode="External"/><Relationship Id="rId2" Type="http://schemas.openxmlformats.org/officeDocument/2006/relationships/hyperlink" Target="https://developers.google.com/maps/documentation/ios-sdk" TargetMode="External"/><Relationship Id="rId1" Type="http://schemas.openxmlformats.org/officeDocument/2006/relationships/slideLayout" Target="../slideLayouts/slideLayout2.xml"/><Relationship Id="rId4" Type="http://schemas.openxmlformats.org/officeDocument/2006/relationships/hyperlink" Target="http://www.google.com" TargetMode="Externa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746628" y="1783959"/>
            <a:ext cx="4645250" cy="2889114"/>
          </a:xfrm>
        </p:spPr>
        <p:txBody>
          <a:bodyPr anchor="b">
            <a:normAutofit/>
          </a:bodyPr>
          <a:lstStyle/>
          <a:p>
            <a:pPr algn="l"/>
            <a:r>
              <a:rPr lang="en-US" sz="5600">
                <a:cs typeface="Calibri Light"/>
              </a:rPr>
              <a:t>ANDROID APP DEVELOPMENT</a:t>
            </a:r>
          </a:p>
        </p:txBody>
      </p:sp>
      <p:sp>
        <p:nvSpPr>
          <p:cNvPr id="3" name="Subtitle 2"/>
          <p:cNvSpPr>
            <a:spLocks noGrp="1"/>
          </p:cNvSpPr>
          <p:nvPr>
            <p:ph type="subTitle" idx="1"/>
          </p:nvPr>
        </p:nvSpPr>
        <p:spPr>
          <a:xfrm>
            <a:off x="6746627" y="4750893"/>
            <a:ext cx="4645250" cy="1147863"/>
          </a:xfrm>
        </p:spPr>
        <p:txBody>
          <a:bodyPr vert="horz" lIns="91440" tIns="45720" rIns="91440" bIns="45720" rtlCol="0" anchor="t">
            <a:normAutofit/>
          </a:bodyPr>
          <a:lstStyle/>
          <a:p>
            <a:pPr algn="l"/>
            <a:r>
              <a:rPr lang="en-US" sz="2000" dirty="0">
                <a:cs typeface="Calibri"/>
              </a:rPr>
              <a:t>FOOD WASTE MANAGEMENT APP</a:t>
            </a:r>
            <a:endParaRPr lang="en-US" sz="2000" dirty="0"/>
          </a:p>
        </p:txBody>
      </p:sp>
      <p:sp>
        <p:nvSpPr>
          <p:cNvPr id="10" name="Freeform: Shape 9">
            <a:extLst>
              <a:ext uri="{FF2B5EF4-FFF2-40B4-BE49-F238E27FC236}">
                <a16:creationId xmlns:a16="http://schemas.microsoft.com/office/drawing/2014/main" id="{1DB7C82F-AB7E-4F0C-B829-FA1B9C415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5" descr="Icon&#10;&#10;Description automatically generated">
            <a:extLst>
              <a:ext uri="{FF2B5EF4-FFF2-40B4-BE49-F238E27FC236}">
                <a16:creationId xmlns:a16="http://schemas.microsoft.com/office/drawing/2014/main" id="{FB6D49AD-9ADA-4D66-AB33-FE02B2363A4A}"/>
              </a:ext>
            </a:extLst>
          </p:cNvPr>
          <p:cNvPicPr>
            <a:picLocks noChangeAspect="1"/>
          </p:cNvPicPr>
          <p:nvPr/>
        </p:nvPicPr>
        <p:blipFill rotWithShape="1">
          <a:blip r:embed="rId2"/>
          <a:srcRect b="2949"/>
          <a:stretch/>
        </p:blipFill>
        <p:spPr>
          <a:xfrm>
            <a:off x="20" y="10"/>
            <a:ext cx="6024134" cy="6857990"/>
          </a:xfrm>
          <a:custGeom>
            <a:avLst/>
            <a:gdLst/>
            <a:ahLst/>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p:spPr>
      </p:pic>
    </p:spTree>
    <p:extLst>
      <p:ext uri="{BB962C8B-B14F-4D97-AF65-F5344CB8AC3E}">
        <p14:creationId xmlns:p14="http://schemas.microsoft.com/office/powerpoint/2010/main" val="10985722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iterate>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700"/>
                                        <p:tgtEl>
                                          <p:spTgt spid="5"/>
                                        </p:tgtEl>
                                      </p:cBhvr>
                                    </p:animEffect>
                                  </p:childTnLst>
                                </p:cTn>
                              </p:par>
                              <p:par>
                                <p:cTn id="8" presetID="10" presetClass="entr" presetSubtype="0" fill="hold" grpId="0" nodeType="withEffect">
                                  <p:stCondLst>
                                    <p:cond delay="1500"/>
                                  </p:stCondLst>
                                  <p:iterate>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700"/>
                                        <p:tgtEl>
                                          <p:spTgt spid="3">
                                            <p:txEl>
                                              <p:pRg st="0" end="0"/>
                                            </p:txEl>
                                          </p:spTgt>
                                        </p:tgtEl>
                                      </p:cBhvr>
                                    </p:animEffect>
                                  </p:childTnLst>
                                </p:cTn>
                              </p:par>
                              <p:par>
                                <p:cTn id="11" presetID="10" presetClass="entr" presetSubtype="0" fill="hold" grpId="0" nodeType="withEffect">
                                  <p:stCondLst>
                                    <p:cond delay="1000"/>
                                  </p:stCondLst>
                                  <p:iterate>
                                    <p:tmPct val="10000"/>
                                  </p:iterate>
                                  <p:childTnLst>
                                    <p:set>
                                      <p:cBhvr>
                                        <p:cTn id="12" dur="1" fill="hold">
                                          <p:stCondLst>
                                            <p:cond delay="0"/>
                                          </p:stCondLst>
                                        </p:cTn>
                                        <p:tgtEl>
                                          <p:spTgt spid="2"/>
                                        </p:tgtEl>
                                        <p:attrNameLst>
                                          <p:attrName>style.visibility</p:attrName>
                                        </p:attrNameLst>
                                      </p:cBhvr>
                                      <p:to>
                                        <p:strVal val="visible"/>
                                      </p:to>
                                    </p:set>
                                    <p:animEffect transition="in" filter="fade">
                                      <p:cBhvr>
                                        <p:cTn id="13"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27D73B4-9F5C-4A64-A179-51B9500CB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C1F06963-6374-4B48-844F-071A9BAAAE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9528" y="554152"/>
            <a:ext cx="5742189" cy="5742189"/>
          </a:xfrm>
          <a:prstGeom prst="ellipse">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4C91A4F-22FD-444F-989B-27D4C2A5399E}"/>
              </a:ext>
            </a:extLst>
          </p:cNvPr>
          <p:cNvSpPr>
            <a:spLocks noGrp="1"/>
          </p:cNvSpPr>
          <p:nvPr>
            <p:ph type="title"/>
          </p:nvPr>
        </p:nvSpPr>
        <p:spPr>
          <a:xfrm>
            <a:off x="1245072" y="1289765"/>
            <a:ext cx="3651101" cy="4270963"/>
          </a:xfrm>
        </p:spPr>
        <p:txBody>
          <a:bodyPr anchor="ctr">
            <a:normAutofit/>
          </a:bodyPr>
          <a:lstStyle/>
          <a:p>
            <a:pPr algn="ctr"/>
            <a:r>
              <a:rPr lang="en-US" sz="5600">
                <a:solidFill>
                  <a:srgbClr val="FFFFFF"/>
                </a:solidFill>
                <a:ea typeface="+mj-lt"/>
                <a:cs typeface="+mj-lt"/>
              </a:rPr>
              <a:t>Kotlin vs Java for Android</a:t>
            </a:r>
            <a:endParaRPr lang="en-US" sz="5600">
              <a:solidFill>
                <a:srgbClr val="FFFFFF"/>
              </a:solidFill>
            </a:endParaRPr>
          </a:p>
        </p:txBody>
      </p:sp>
      <p:sp>
        <p:nvSpPr>
          <p:cNvPr id="12"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3493" y="374394"/>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2"/>
          </a:solidFill>
          <a:ln w="776" cap="flat">
            <a:noFill/>
            <a:prstDash val="solid"/>
            <a:miter/>
          </a:ln>
        </p:spPr>
        <p:txBody>
          <a:bodyPr rtlCol="0" anchor="ctr"/>
          <a:lstStyle/>
          <a:p>
            <a:endParaRPr lang="en-US"/>
          </a:p>
        </p:txBody>
      </p:sp>
      <p:sp>
        <p:nvSpPr>
          <p:cNvPr id="14"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0109" y="1084507"/>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2"/>
          </a:solidFill>
          <a:ln w="751" cap="flat">
            <a:noFill/>
            <a:prstDash val="solid"/>
            <a:miter/>
          </a:ln>
        </p:spPr>
        <p:txBody>
          <a:bodyPr rtlCol="0" anchor="ctr"/>
          <a:lstStyle/>
          <a:p>
            <a:endParaRPr lang="en-US"/>
          </a:p>
        </p:txBody>
      </p:sp>
      <p:sp>
        <p:nvSpPr>
          <p:cNvPr id="3" name="Content Placeholder 2">
            <a:extLst>
              <a:ext uri="{FF2B5EF4-FFF2-40B4-BE49-F238E27FC236}">
                <a16:creationId xmlns:a16="http://schemas.microsoft.com/office/drawing/2014/main" id="{97D8CECF-9DFB-4B8F-B1FA-C54833B737BF}"/>
              </a:ext>
            </a:extLst>
          </p:cNvPr>
          <p:cNvSpPr>
            <a:spLocks noGrp="1"/>
          </p:cNvSpPr>
          <p:nvPr>
            <p:ph idx="1"/>
          </p:nvPr>
        </p:nvSpPr>
        <p:spPr>
          <a:xfrm>
            <a:off x="6297233" y="518400"/>
            <a:ext cx="4771607" cy="5837949"/>
          </a:xfrm>
        </p:spPr>
        <p:txBody>
          <a:bodyPr vert="horz" lIns="91440" tIns="45720" rIns="91440" bIns="45720" rtlCol="0" anchor="ctr">
            <a:normAutofit/>
          </a:bodyPr>
          <a:lstStyle/>
          <a:p>
            <a:r>
              <a:rPr lang="en-US" sz="1700" dirty="0">
                <a:solidFill>
                  <a:schemeClr val="tx1">
                    <a:alpha val="80000"/>
                  </a:schemeClr>
                </a:solidFill>
                <a:ea typeface="+mn-lt"/>
                <a:cs typeface="+mn-lt"/>
              </a:rPr>
              <a:t>KOTLIN is a cross platform, statically types, general purpose programming language with type inference. KOTLIN is designed to interoperate fully with java but type inference allows its syntax to be more </a:t>
            </a:r>
            <a:r>
              <a:rPr lang="en-US" sz="1700" dirty="0" err="1">
                <a:solidFill>
                  <a:schemeClr val="tx1">
                    <a:alpha val="80000"/>
                  </a:schemeClr>
                </a:solidFill>
                <a:ea typeface="+mn-lt"/>
                <a:cs typeface="+mn-lt"/>
              </a:rPr>
              <a:t>concise.KOTLIN</a:t>
            </a:r>
            <a:r>
              <a:rPr lang="en-US" sz="1700" dirty="0">
                <a:solidFill>
                  <a:schemeClr val="tx1">
                    <a:alpha val="80000"/>
                  </a:schemeClr>
                </a:solidFill>
                <a:ea typeface="+mn-lt"/>
                <a:cs typeface="+mn-lt"/>
              </a:rPr>
              <a:t> is sponsored by JetBrains and Google through the Kotlin Foundation.</a:t>
            </a:r>
            <a:endParaRPr lang="en-US" sz="1700" dirty="0">
              <a:solidFill>
                <a:schemeClr val="tx1">
                  <a:alpha val="80000"/>
                </a:schemeClr>
              </a:solidFill>
              <a:cs typeface="Calibri" panose="020F0502020204030204"/>
            </a:endParaRPr>
          </a:p>
          <a:p>
            <a:r>
              <a:rPr lang="en-US" sz="1700" dirty="0">
                <a:solidFill>
                  <a:schemeClr val="tx1">
                    <a:alpha val="80000"/>
                  </a:schemeClr>
                </a:solidFill>
                <a:ea typeface="+mn-lt"/>
                <a:cs typeface="+mn-lt"/>
              </a:rPr>
              <a:t>JAVA is an Object Oriented Programming Language developed by JAMES GOSLING and colleagues at SUN MICRO SYSTEMS in 1991.The language was initially called OAK. It was developed as a full fledged programming language in which one can accomplish the same sorts of tasks and solve the similar problems that one can do in other programming languages such as BASIC,C++ etc. Despite all the differences between the two languages, Java and Kotlin are 100% interoperable. You can call Kotlin code from Java, and you can call Java code from Kotlin. So it’s possible to have Kotlin and Java classes side-by-side within the same project, and everything will still compile.</a:t>
            </a:r>
            <a:endParaRPr lang="en-US" sz="1700" dirty="0">
              <a:solidFill>
                <a:schemeClr val="tx1">
                  <a:alpha val="80000"/>
                </a:schemeClr>
              </a:solidFill>
            </a:endParaRPr>
          </a:p>
          <a:p>
            <a:endParaRPr lang="en-US" sz="1700">
              <a:solidFill>
                <a:schemeClr val="tx1">
                  <a:alpha val="80000"/>
                </a:schemeClr>
              </a:solidFill>
              <a:cs typeface="Calibri"/>
            </a:endParaRPr>
          </a:p>
          <a:p>
            <a:endParaRPr lang="en-US" sz="1700">
              <a:solidFill>
                <a:schemeClr val="tx1">
                  <a:alpha val="80000"/>
                </a:schemeClr>
              </a:solidFill>
              <a:cs typeface="Calibri"/>
            </a:endParaRPr>
          </a:p>
        </p:txBody>
      </p:sp>
      <p:sp>
        <p:nvSpPr>
          <p:cNvPr id="16"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36547" y="5751820"/>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2"/>
          </a:solidFill>
          <a:ln w="516" cap="flat">
            <a:noFill/>
            <a:prstDash val="solid"/>
            <a:miter/>
          </a:ln>
        </p:spPr>
        <p:txBody>
          <a:bodyPr rtlCol="0" anchor="ctr"/>
          <a:lstStyle/>
          <a:p>
            <a:endParaRPr lang="en-US"/>
          </a:p>
        </p:txBody>
      </p:sp>
      <p:cxnSp>
        <p:nvCxnSpPr>
          <p:cNvPr id="18" name="Straight Connector 17">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0394"/>
            <a:ext cx="0" cy="3238728"/>
          </a:xfrm>
          <a:prstGeom prst="line">
            <a:avLst/>
          </a:prstGeom>
          <a:ln w="25400" cap="sq">
            <a:gradFill flip="none" rotWithShape="1">
              <a:gsLst>
                <a:gs pos="0">
                  <a:schemeClr val="accent1"/>
                </a:gs>
                <a:gs pos="100000">
                  <a:schemeClr val="accent2"/>
                </a:gs>
              </a:gsLst>
              <a:lin ang="5400000" scaled="0"/>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65463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Rectangle 8">
            <a:extLst>
              <a:ext uri="{FF2B5EF4-FFF2-40B4-BE49-F238E27FC236}">
                <a16:creationId xmlns:a16="http://schemas.microsoft.com/office/drawing/2014/main" id="{F56F5174-31D9-4DBB-AAB7-A1FD7BDB13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614875"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AE113210-7872-481A-ADE6-3A05CCAF5EB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13A4A0CD-5160-43C2-BA6F-D202FCEEDA1B}"/>
              </a:ext>
            </a:extLst>
          </p:cNvPr>
          <p:cNvSpPr>
            <a:spLocks noGrp="1"/>
          </p:cNvSpPr>
          <p:nvPr>
            <p:ph type="title"/>
          </p:nvPr>
        </p:nvSpPr>
        <p:spPr>
          <a:xfrm>
            <a:off x="6094105" y="802955"/>
            <a:ext cx="4977976" cy="1454051"/>
          </a:xfrm>
        </p:spPr>
        <p:txBody>
          <a:bodyPr>
            <a:normAutofit/>
          </a:bodyPr>
          <a:lstStyle/>
          <a:p>
            <a:r>
              <a:rPr lang="en-US">
                <a:solidFill>
                  <a:srgbClr val="000000"/>
                </a:solidFill>
                <a:ea typeface="+mj-lt"/>
                <a:cs typeface="+mj-lt"/>
              </a:rPr>
              <a:t>Fire Base</a:t>
            </a:r>
            <a:endParaRPr lang="en-US">
              <a:solidFill>
                <a:srgbClr val="000000"/>
              </a:solidFill>
            </a:endParaRPr>
          </a:p>
        </p:txBody>
      </p:sp>
      <p:sp>
        <p:nvSpPr>
          <p:cNvPr id="13" name="Freeform 62">
            <a:extLst>
              <a:ext uri="{FF2B5EF4-FFF2-40B4-BE49-F238E27FC236}">
                <a16:creationId xmlns:a16="http://schemas.microsoft.com/office/drawing/2014/main" id="{F9A95BEE-6BB1-4A28-A8E6-A34B2E42EF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38619"/>
            <a:ext cx="5000438" cy="5400962"/>
          </a:xfrm>
          <a:custGeom>
            <a:avLst/>
            <a:gdLst>
              <a:gd name="connsiteX0" fmla="*/ 2299956 w 5000438"/>
              <a:gd name="connsiteY0" fmla="*/ 0 h 5400962"/>
              <a:gd name="connsiteX1" fmla="*/ 5000438 w 5000438"/>
              <a:gd name="connsiteY1" fmla="*/ 2700481 h 5400962"/>
              <a:gd name="connsiteX2" fmla="*/ 2299956 w 5000438"/>
              <a:gd name="connsiteY2" fmla="*/ 5400962 h 5400962"/>
              <a:gd name="connsiteX3" fmla="*/ 60675 w 5000438"/>
              <a:gd name="connsiteY3" fmla="*/ 4210346 h 5400962"/>
              <a:gd name="connsiteX4" fmla="*/ 0 w 5000438"/>
              <a:gd name="connsiteY4" fmla="*/ 4110472 h 5400962"/>
              <a:gd name="connsiteX5" fmla="*/ 0 w 5000438"/>
              <a:gd name="connsiteY5" fmla="*/ 1290491 h 5400962"/>
              <a:gd name="connsiteX6" fmla="*/ 60675 w 5000438"/>
              <a:gd name="connsiteY6" fmla="*/ 1190617 h 5400962"/>
              <a:gd name="connsiteX7" fmla="*/ 2299956 w 5000438"/>
              <a:gd name="connsiteY7" fmla="*/ 0 h 540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0438" h="5400962">
                <a:moveTo>
                  <a:pt x="2299956" y="0"/>
                </a:moveTo>
                <a:cubicBezTo>
                  <a:pt x="3791390" y="0"/>
                  <a:pt x="5000438" y="1209047"/>
                  <a:pt x="5000438" y="2700481"/>
                </a:cubicBezTo>
                <a:cubicBezTo>
                  <a:pt x="5000438" y="4191915"/>
                  <a:pt x="3791390" y="5400962"/>
                  <a:pt x="2299956" y="5400962"/>
                </a:cubicBezTo>
                <a:cubicBezTo>
                  <a:pt x="1367810" y="5400962"/>
                  <a:pt x="545971" y="4928678"/>
                  <a:pt x="60675" y="4210346"/>
                </a:cubicBezTo>
                <a:lnTo>
                  <a:pt x="0" y="4110472"/>
                </a:lnTo>
                <a:lnTo>
                  <a:pt x="0" y="1290491"/>
                </a:lnTo>
                <a:lnTo>
                  <a:pt x="60675" y="1190617"/>
                </a:lnTo>
                <a:cubicBezTo>
                  <a:pt x="545971" y="472284"/>
                  <a:pt x="1367810" y="0"/>
                  <a:pt x="2299956" y="0"/>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4" descr="Icon&#10;&#10;Description automatically generated">
            <a:extLst>
              <a:ext uri="{FF2B5EF4-FFF2-40B4-BE49-F238E27FC236}">
                <a16:creationId xmlns:a16="http://schemas.microsoft.com/office/drawing/2014/main" id="{E6417A8E-157F-482B-9F22-9177F006232A}"/>
              </a:ext>
            </a:extLst>
          </p:cNvPr>
          <p:cNvPicPr>
            <a:picLocks noChangeAspect="1"/>
          </p:cNvPicPr>
          <p:nvPr/>
        </p:nvPicPr>
        <p:blipFill rotWithShape="1">
          <a:blip r:embed="rId3">
            <a:alphaModFix/>
          </a:blip>
          <a:srcRect t="2923" r="-4" b="-4"/>
          <a:stretch/>
        </p:blipFill>
        <p:spPr>
          <a:xfrm>
            <a:off x="20" y="907231"/>
            <a:ext cx="4838021" cy="5063738"/>
          </a:xfrm>
          <a:custGeom>
            <a:avLst/>
            <a:gdLst/>
            <a:ahLst/>
            <a:cxnLst/>
            <a:rect l="l" t="t" r="r" b="b"/>
            <a:pathLst>
              <a:path w="4838041" h="5063738">
                <a:moveTo>
                  <a:pt x="2306172" y="0"/>
                </a:moveTo>
                <a:cubicBezTo>
                  <a:pt x="3704485" y="0"/>
                  <a:pt x="4838041" y="1133556"/>
                  <a:pt x="4838041" y="2531869"/>
                </a:cubicBezTo>
                <a:cubicBezTo>
                  <a:pt x="4838041" y="3930182"/>
                  <a:pt x="3704485" y="5063738"/>
                  <a:pt x="2306172" y="5063738"/>
                </a:cubicBezTo>
                <a:cubicBezTo>
                  <a:pt x="1344832" y="5063738"/>
                  <a:pt x="508631" y="4527956"/>
                  <a:pt x="79886" y="3738709"/>
                </a:cubicBezTo>
                <a:lnTo>
                  <a:pt x="0" y="3572876"/>
                </a:lnTo>
                <a:lnTo>
                  <a:pt x="0" y="1490863"/>
                </a:lnTo>
                <a:lnTo>
                  <a:pt x="79886" y="1325030"/>
                </a:lnTo>
                <a:cubicBezTo>
                  <a:pt x="508631" y="535783"/>
                  <a:pt x="1344832" y="0"/>
                  <a:pt x="2306172" y="0"/>
                </a:cubicBezTo>
                <a:close/>
              </a:path>
            </a:pathLst>
          </a:custGeom>
          <a:effectLst>
            <a:softEdge rad="0"/>
          </a:effectLst>
        </p:spPr>
      </p:pic>
      <p:sp>
        <p:nvSpPr>
          <p:cNvPr id="3" name="Content Placeholder 2">
            <a:extLst>
              <a:ext uri="{FF2B5EF4-FFF2-40B4-BE49-F238E27FC236}">
                <a16:creationId xmlns:a16="http://schemas.microsoft.com/office/drawing/2014/main" id="{80BF0FE2-D5A2-4256-9CE1-A3980C3D4196}"/>
              </a:ext>
            </a:extLst>
          </p:cNvPr>
          <p:cNvSpPr>
            <a:spLocks noGrp="1"/>
          </p:cNvSpPr>
          <p:nvPr>
            <p:ph idx="1"/>
          </p:nvPr>
        </p:nvSpPr>
        <p:spPr>
          <a:xfrm>
            <a:off x="6090574" y="2421682"/>
            <a:ext cx="4977578" cy="3639289"/>
          </a:xfrm>
        </p:spPr>
        <p:txBody>
          <a:bodyPr vert="horz" lIns="91440" tIns="45720" rIns="91440" bIns="45720" rtlCol="0" anchor="ctr">
            <a:normAutofit/>
          </a:bodyPr>
          <a:lstStyle/>
          <a:p>
            <a:r>
              <a:rPr lang="en-US" sz="1600" dirty="0">
                <a:solidFill>
                  <a:srgbClr val="000000"/>
                </a:solidFill>
                <a:ea typeface="+mn-lt"/>
                <a:cs typeface="+mn-lt"/>
              </a:rPr>
              <a:t>Firebase is Google's mobile platform that helps you quickly develop </a:t>
            </a:r>
            <a:r>
              <a:rPr lang="en-US" sz="1600" dirty="0" err="1">
                <a:solidFill>
                  <a:srgbClr val="000000"/>
                </a:solidFill>
                <a:ea typeface="+mn-lt"/>
                <a:cs typeface="+mn-lt"/>
              </a:rPr>
              <a:t>highquality</a:t>
            </a:r>
            <a:r>
              <a:rPr lang="en-US" sz="1600" dirty="0">
                <a:solidFill>
                  <a:srgbClr val="000000"/>
                </a:solidFill>
                <a:ea typeface="+mn-lt"/>
                <a:cs typeface="+mn-lt"/>
              </a:rPr>
              <a:t> apps and grow your business. Firebase gives you functionality like analytics, databases, messaging and crash reporting so you can move quickly and focus on your users. It builds app fast  without managing infrastructure. Firebase is built on Google infrastructure and scales automatically, for even the largest </a:t>
            </a:r>
            <a:r>
              <a:rPr lang="en-US" sz="1600" dirty="0" err="1">
                <a:solidFill>
                  <a:srgbClr val="000000"/>
                </a:solidFill>
                <a:ea typeface="+mn-lt"/>
                <a:cs typeface="+mn-lt"/>
              </a:rPr>
              <a:t>apps.Firebase</a:t>
            </a:r>
            <a:r>
              <a:rPr lang="en-US" sz="1600" dirty="0">
                <a:solidFill>
                  <a:srgbClr val="000000"/>
                </a:solidFill>
                <a:ea typeface="+mn-lt"/>
                <a:cs typeface="+mn-lt"/>
              </a:rPr>
              <a:t> products work great individually but share data and insights, so they work even better together. Firebase improves app quality. It gives </a:t>
            </a:r>
            <a:r>
              <a:rPr lang="en-US" sz="1600" dirty="0" err="1">
                <a:solidFill>
                  <a:srgbClr val="000000"/>
                </a:solidFill>
                <a:ea typeface="+mn-lt"/>
                <a:cs typeface="+mn-lt"/>
              </a:rPr>
              <a:t>crashlytics</a:t>
            </a:r>
            <a:r>
              <a:rPr lang="en-US" sz="1600" dirty="0">
                <a:solidFill>
                  <a:srgbClr val="000000"/>
                </a:solidFill>
                <a:ea typeface="+mn-lt"/>
                <a:cs typeface="+mn-lt"/>
              </a:rPr>
              <a:t> , performance monitoring , test lab, app distribution , Authentication, cloud functions, hosting, cloud </a:t>
            </a:r>
            <a:r>
              <a:rPr lang="en-US" sz="1600" dirty="0" err="1">
                <a:solidFill>
                  <a:srgbClr val="000000"/>
                </a:solidFill>
                <a:ea typeface="+mn-lt"/>
                <a:cs typeface="+mn-lt"/>
              </a:rPr>
              <a:t>storage,google</a:t>
            </a:r>
            <a:r>
              <a:rPr lang="en-US" sz="1600" dirty="0">
                <a:solidFill>
                  <a:srgbClr val="000000"/>
                </a:solidFill>
                <a:ea typeface="+mn-lt"/>
                <a:cs typeface="+mn-lt"/>
              </a:rPr>
              <a:t> analytics ,remote configuration, </a:t>
            </a:r>
            <a:r>
              <a:rPr lang="en-US" sz="1600" dirty="0" err="1">
                <a:solidFill>
                  <a:srgbClr val="000000"/>
                </a:solidFill>
                <a:ea typeface="+mn-lt"/>
                <a:cs typeface="+mn-lt"/>
              </a:rPr>
              <a:t>realtime</a:t>
            </a:r>
            <a:r>
              <a:rPr lang="en-US" sz="1600" dirty="0">
                <a:solidFill>
                  <a:srgbClr val="000000"/>
                </a:solidFill>
                <a:ea typeface="+mn-lt"/>
                <a:cs typeface="+mn-lt"/>
              </a:rPr>
              <a:t> database and so on.</a:t>
            </a:r>
            <a:endParaRPr lang="en-US" sz="1600" dirty="0">
              <a:solidFill>
                <a:srgbClr val="000000"/>
              </a:solidFill>
              <a:cs typeface="Calibri" panose="020F0502020204030204"/>
            </a:endParaRPr>
          </a:p>
          <a:p>
            <a:endParaRPr lang="en-US" sz="1600">
              <a:solidFill>
                <a:srgbClr val="000000"/>
              </a:solidFill>
              <a:cs typeface="Calibri"/>
            </a:endParaRPr>
          </a:p>
        </p:txBody>
      </p:sp>
    </p:spTree>
    <p:extLst>
      <p:ext uri="{BB962C8B-B14F-4D97-AF65-F5344CB8AC3E}">
        <p14:creationId xmlns:p14="http://schemas.microsoft.com/office/powerpoint/2010/main" val="26686829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327D73B4-9F5C-4A64-A179-51B9500CB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C1F06963-6374-4B48-844F-071A9BAAAE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9528" y="554152"/>
            <a:ext cx="5742189" cy="5742189"/>
          </a:xfrm>
          <a:prstGeom prst="ellipse">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01EE5A1-1BA8-4E34-8816-88F73890BB45}"/>
              </a:ext>
            </a:extLst>
          </p:cNvPr>
          <p:cNvSpPr>
            <a:spLocks noGrp="1"/>
          </p:cNvSpPr>
          <p:nvPr>
            <p:ph type="title"/>
          </p:nvPr>
        </p:nvSpPr>
        <p:spPr>
          <a:xfrm>
            <a:off x="1245072" y="1289765"/>
            <a:ext cx="3651101" cy="4270963"/>
          </a:xfrm>
        </p:spPr>
        <p:txBody>
          <a:bodyPr anchor="ctr">
            <a:normAutofit/>
          </a:bodyPr>
          <a:lstStyle/>
          <a:p>
            <a:pPr algn="ctr"/>
            <a:r>
              <a:rPr lang="en-US" sz="3900">
                <a:solidFill>
                  <a:srgbClr val="FFFFFF"/>
                </a:solidFill>
                <a:ea typeface="+mj-lt"/>
                <a:cs typeface="+mj-lt"/>
              </a:rPr>
              <a:t>MODULES AND FUCTIONALITIES</a:t>
            </a:r>
            <a:endParaRPr lang="en-US" sz="3900">
              <a:solidFill>
                <a:srgbClr val="FFFFFF"/>
              </a:solidFill>
            </a:endParaRPr>
          </a:p>
        </p:txBody>
      </p:sp>
      <p:sp>
        <p:nvSpPr>
          <p:cNvPr id="27"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3493" y="374394"/>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2"/>
          </a:solidFill>
          <a:ln w="776" cap="flat">
            <a:noFill/>
            <a:prstDash val="solid"/>
            <a:miter/>
          </a:ln>
        </p:spPr>
        <p:txBody>
          <a:bodyPr rtlCol="0" anchor="ctr"/>
          <a:lstStyle/>
          <a:p>
            <a:endParaRPr lang="en-US"/>
          </a:p>
        </p:txBody>
      </p:sp>
      <p:sp>
        <p:nvSpPr>
          <p:cNvPr id="29"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0109" y="1084507"/>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2"/>
          </a:solidFill>
          <a:ln w="751" cap="flat">
            <a:noFill/>
            <a:prstDash val="solid"/>
            <a:miter/>
          </a:ln>
        </p:spPr>
        <p:txBody>
          <a:bodyPr rtlCol="0" anchor="ctr"/>
          <a:lstStyle/>
          <a:p>
            <a:endParaRPr lang="en-US"/>
          </a:p>
        </p:txBody>
      </p:sp>
      <p:sp>
        <p:nvSpPr>
          <p:cNvPr id="3" name="Content Placeholder 2">
            <a:extLst>
              <a:ext uri="{FF2B5EF4-FFF2-40B4-BE49-F238E27FC236}">
                <a16:creationId xmlns:a16="http://schemas.microsoft.com/office/drawing/2014/main" id="{E527E9A2-057B-4A58-BFA3-17D3268019D7}"/>
              </a:ext>
            </a:extLst>
          </p:cNvPr>
          <p:cNvSpPr>
            <a:spLocks noGrp="1"/>
          </p:cNvSpPr>
          <p:nvPr>
            <p:ph idx="1"/>
          </p:nvPr>
        </p:nvSpPr>
        <p:spPr>
          <a:xfrm>
            <a:off x="6297233" y="518400"/>
            <a:ext cx="4771607" cy="5837949"/>
          </a:xfrm>
        </p:spPr>
        <p:txBody>
          <a:bodyPr vert="horz" lIns="91440" tIns="45720" rIns="91440" bIns="45720" rtlCol="0" anchor="ctr">
            <a:normAutofit/>
          </a:bodyPr>
          <a:lstStyle/>
          <a:p>
            <a:pPr marL="0" indent="0">
              <a:buNone/>
            </a:pPr>
            <a:endParaRPr lang="en-US" sz="1400" b="1">
              <a:solidFill>
                <a:schemeClr val="tx1">
                  <a:alpha val="80000"/>
                </a:schemeClr>
              </a:solidFill>
              <a:ea typeface="+mn-lt"/>
              <a:cs typeface="+mn-lt"/>
            </a:endParaRPr>
          </a:p>
          <a:p>
            <a:pPr marL="0" indent="0">
              <a:buNone/>
            </a:pPr>
            <a:endParaRPr lang="en-US" sz="1400" b="1">
              <a:solidFill>
                <a:schemeClr val="tx1">
                  <a:alpha val="80000"/>
                </a:schemeClr>
              </a:solidFill>
              <a:ea typeface="+mn-lt"/>
              <a:cs typeface="+mn-lt"/>
            </a:endParaRPr>
          </a:p>
          <a:p>
            <a:pPr marL="0" indent="0">
              <a:buNone/>
            </a:pPr>
            <a:endParaRPr lang="en-US" sz="1400" b="1">
              <a:solidFill>
                <a:schemeClr val="tx1">
                  <a:alpha val="80000"/>
                </a:schemeClr>
              </a:solidFill>
              <a:ea typeface="+mn-lt"/>
              <a:cs typeface="+mn-lt"/>
            </a:endParaRPr>
          </a:p>
          <a:p>
            <a:pPr marL="0" indent="0">
              <a:buNone/>
            </a:pPr>
            <a:endParaRPr lang="en-US" sz="1400" b="1">
              <a:solidFill>
                <a:schemeClr val="tx1">
                  <a:alpha val="80000"/>
                </a:schemeClr>
              </a:solidFill>
              <a:ea typeface="+mn-lt"/>
              <a:cs typeface="+mn-lt"/>
            </a:endParaRPr>
          </a:p>
          <a:p>
            <a:pPr marL="0" indent="0">
              <a:buNone/>
            </a:pPr>
            <a:endParaRPr lang="en-US" sz="1400" b="1">
              <a:solidFill>
                <a:schemeClr val="tx1">
                  <a:alpha val="80000"/>
                </a:schemeClr>
              </a:solidFill>
              <a:ea typeface="+mn-lt"/>
              <a:cs typeface="+mn-lt"/>
            </a:endParaRPr>
          </a:p>
          <a:p>
            <a:pPr marL="0" indent="0">
              <a:buNone/>
            </a:pPr>
            <a:endParaRPr lang="en-US" sz="1400" b="1">
              <a:solidFill>
                <a:schemeClr val="tx1">
                  <a:alpha val="80000"/>
                </a:schemeClr>
              </a:solidFill>
              <a:ea typeface="+mn-lt"/>
              <a:cs typeface="+mn-lt"/>
            </a:endParaRPr>
          </a:p>
          <a:p>
            <a:pPr marL="0" indent="0">
              <a:buNone/>
            </a:pPr>
            <a:r>
              <a:rPr lang="en-US" sz="1400" b="1" dirty="0">
                <a:solidFill>
                  <a:schemeClr val="tx1">
                    <a:alpha val="80000"/>
                  </a:schemeClr>
                </a:solidFill>
                <a:ea typeface="+mn-lt"/>
                <a:cs typeface="+mn-lt"/>
              </a:rPr>
              <a:t>1.Main Activity</a:t>
            </a:r>
            <a:endParaRPr lang="en-US" sz="1400" dirty="0">
              <a:solidFill>
                <a:schemeClr val="tx1">
                  <a:alpha val="80000"/>
                </a:schemeClr>
              </a:solidFill>
              <a:cs typeface="Calibri" panose="020F0502020204030204"/>
            </a:endParaRPr>
          </a:p>
          <a:p>
            <a:pPr marL="0" indent="0">
              <a:buNone/>
            </a:pPr>
            <a:r>
              <a:rPr lang="en-US" sz="1400" b="1" dirty="0">
                <a:solidFill>
                  <a:schemeClr val="tx1">
                    <a:alpha val="80000"/>
                  </a:schemeClr>
                </a:solidFill>
                <a:ea typeface="+mn-lt"/>
                <a:cs typeface="+mn-lt"/>
              </a:rPr>
              <a:t>2. Login Activity</a:t>
            </a:r>
          </a:p>
          <a:p>
            <a:pPr marL="0" indent="0">
              <a:buNone/>
            </a:pPr>
            <a:r>
              <a:rPr lang="en-US" sz="1400" b="1" dirty="0">
                <a:solidFill>
                  <a:schemeClr val="tx1">
                    <a:alpha val="80000"/>
                  </a:schemeClr>
                </a:solidFill>
                <a:ea typeface="+mn-lt"/>
                <a:cs typeface="+mn-lt"/>
              </a:rPr>
              <a:t>     NGO LOGIN ACTIVITY</a:t>
            </a:r>
            <a:endParaRPr lang="en-US" sz="1400" b="1" dirty="0">
              <a:solidFill>
                <a:schemeClr val="tx1">
                  <a:alpha val="80000"/>
                </a:schemeClr>
              </a:solidFill>
              <a:cs typeface="Calibri" panose="020F0502020204030204"/>
            </a:endParaRPr>
          </a:p>
          <a:p>
            <a:pPr marL="0" indent="0">
              <a:buNone/>
            </a:pPr>
            <a:r>
              <a:rPr lang="en-US" sz="1400" b="1" dirty="0">
                <a:solidFill>
                  <a:schemeClr val="tx1">
                    <a:alpha val="80000"/>
                  </a:schemeClr>
                </a:solidFill>
                <a:cs typeface="Calibri" panose="020F0502020204030204"/>
              </a:rPr>
              <a:t>     </a:t>
            </a:r>
            <a:r>
              <a:rPr lang="en-US" sz="1400" b="1" dirty="0">
                <a:solidFill>
                  <a:schemeClr val="tx1">
                    <a:alpha val="80000"/>
                  </a:schemeClr>
                </a:solidFill>
                <a:ea typeface="+mn-lt"/>
                <a:cs typeface="+mn-lt"/>
              </a:rPr>
              <a:t>CUSTOMER/DONOR  LOGIN ACTIVITY</a:t>
            </a:r>
            <a:endParaRPr lang="en-US" sz="1400" b="1" dirty="0">
              <a:solidFill>
                <a:schemeClr val="tx1">
                  <a:alpha val="80000"/>
                </a:schemeClr>
              </a:solidFill>
              <a:cs typeface="Calibri" panose="020F0502020204030204"/>
            </a:endParaRPr>
          </a:p>
          <a:p>
            <a:pPr marL="0" indent="0">
              <a:buNone/>
            </a:pPr>
            <a:r>
              <a:rPr lang="en-US" sz="1400" b="1" dirty="0">
                <a:solidFill>
                  <a:schemeClr val="tx1">
                    <a:alpha val="80000"/>
                  </a:schemeClr>
                </a:solidFill>
                <a:ea typeface="+mn-lt"/>
                <a:cs typeface="+mn-lt"/>
              </a:rPr>
              <a:t>3. Map Activity</a:t>
            </a:r>
          </a:p>
          <a:p>
            <a:pPr marL="0" indent="0">
              <a:buNone/>
            </a:pPr>
            <a:r>
              <a:rPr lang="en-US" sz="1400" b="1" dirty="0">
                <a:solidFill>
                  <a:schemeClr val="tx1">
                    <a:alpha val="80000"/>
                  </a:schemeClr>
                </a:solidFill>
                <a:cs typeface="Calibri" panose="020F0502020204030204"/>
              </a:rPr>
              <a:t>      NGO MAP ACTIVITY</a:t>
            </a:r>
          </a:p>
          <a:p>
            <a:pPr marL="0" indent="0">
              <a:buNone/>
            </a:pPr>
            <a:r>
              <a:rPr lang="en-US" sz="1400" b="1" dirty="0">
                <a:solidFill>
                  <a:schemeClr val="tx1">
                    <a:alpha val="80000"/>
                  </a:schemeClr>
                </a:solidFill>
                <a:cs typeface="Calibri" panose="020F0502020204030204"/>
              </a:rPr>
              <a:t>      CUSTOMER/DONOR  MAP ACTIVITY</a:t>
            </a:r>
          </a:p>
          <a:p>
            <a:pPr marL="0" indent="0">
              <a:buNone/>
            </a:pPr>
            <a:r>
              <a:rPr lang="en-US" sz="1400" b="1" dirty="0">
                <a:solidFill>
                  <a:schemeClr val="tx1">
                    <a:alpha val="80000"/>
                  </a:schemeClr>
                </a:solidFill>
                <a:ea typeface="+mn-lt"/>
                <a:cs typeface="+mn-lt"/>
              </a:rPr>
              <a:t>4.Profile Activity</a:t>
            </a:r>
            <a:endParaRPr lang="en-US" sz="1400" dirty="0">
              <a:solidFill>
                <a:schemeClr val="tx1">
                  <a:alpha val="80000"/>
                </a:schemeClr>
              </a:solidFill>
              <a:ea typeface="+mn-lt"/>
              <a:cs typeface="+mn-lt"/>
            </a:endParaRPr>
          </a:p>
          <a:p>
            <a:pPr marL="0" indent="0">
              <a:buNone/>
            </a:pPr>
            <a:r>
              <a:rPr lang="en-US" sz="1400" b="1" dirty="0">
                <a:solidFill>
                  <a:schemeClr val="tx1">
                    <a:alpha val="80000"/>
                  </a:schemeClr>
                </a:solidFill>
                <a:ea typeface="+mn-lt"/>
                <a:cs typeface="+mn-lt"/>
              </a:rPr>
              <a:t>      CUSTOMER PROFILE ACTIVITY</a:t>
            </a:r>
            <a:endParaRPr lang="en-US" sz="1400" dirty="0">
              <a:solidFill>
                <a:schemeClr val="tx1">
                  <a:alpha val="80000"/>
                </a:schemeClr>
              </a:solidFill>
              <a:ea typeface="+mn-lt"/>
              <a:cs typeface="+mn-lt"/>
            </a:endParaRPr>
          </a:p>
          <a:p>
            <a:pPr marL="0" indent="0">
              <a:buNone/>
            </a:pPr>
            <a:r>
              <a:rPr lang="en-US" sz="1400" b="1" dirty="0">
                <a:solidFill>
                  <a:schemeClr val="tx1">
                    <a:alpha val="80000"/>
                  </a:schemeClr>
                </a:solidFill>
                <a:ea typeface="+mn-lt"/>
                <a:cs typeface="+mn-lt"/>
              </a:rPr>
              <a:t>      NGO PROFILE ACTIVITY</a:t>
            </a:r>
            <a:endParaRPr lang="en-US" dirty="0">
              <a:solidFill>
                <a:schemeClr val="tx1">
                  <a:alpha val="80000"/>
                </a:schemeClr>
              </a:solidFill>
            </a:endParaRPr>
          </a:p>
          <a:p>
            <a:pPr marL="0" indent="0">
              <a:buNone/>
            </a:pPr>
            <a:r>
              <a:rPr lang="en-US" sz="1400" b="1" dirty="0">
                <a:solidFill>
                  <a:schemeClr val="tx1">
                    <a:alpha val="80000"/>
                  </a:schemeClr>
                </a:solidFill>
                <a:ea typeface="+mn-lt"/>
                <a:cs typeface="+mn-lt"/>
              </a:rPr>
              <a:t>5.OnAppkilled Activity</a:t>
            </a:r>
          </a:p>
          <a:p>
            <a:pPr marL="0" indent="0">
              <a:buNone/>
            </a:pPr>
            <a:endParaRPr lang="en-US" sz="1400" b="1" dirty="0">
              <a:solidFill>
                <a:schemeClr val="tx1">
                  <a:alpha val="80000"/>
                </a:schemeClr>
              </a:solidFill>
              <a:ea typeface="+mn-lt"/>
              <a:cs typeface="+mn-lt"/>
            </a:endParaRPr>
          </a:p>
          <a:p>
            <a:pPr marL="0" indent="0">
              <a:buNone/>
            </a:pPr>
            <a:endParaRPr lang="en-US" sz="1400" b="1">
              <a:solidFill>
                <a:schemeClr val="tx1">
                  <a:alpha val="80000"/>
                </a:schemeClr>
              </a:solidFill>
              <a:cs typeface="Calibri" panose="020F0502020204030204"/>
            </a:endParaRPr>
          </a:p>
          <a:p>
            <a:pPr marL="0" indent="0">
              <a:buNone/>
            </a:pPr>
            <a:endParaRPr lang="en-US" sz="1400" b="1">
              <a:solidFill>
                <a:schemeClr val="tx1">
                  <a:alpha val="80000"/>
                </a:schemeClr>
              </a:solidFill>
              <a:cs typeface="Calibri" panose="020F0502020204030204"/>
            </a:endParaRPr>
          </a:p>
          <a:p>
            <a:pPr marL="0" indent="0">
              <a:buNone/>
            </a:pPr>
            <a:endParaRPr lang="en-US" sz="1400" b="1">
              <a:solidFill>
                <a:schemeClr val="tx1">
                  <a:alpha val="80000"/>
                </a:schemeClr>
              </a:solidFill>
              <a:cs typeface="Calibri" panose="020F0502020204030204"/>
            </a:endParaRPr>
          </a:p>
          <a:p>
            <a:pPr marL="0" indent="0">
              <a:buNone/>
            </a:pPr>
            <a:endParaRPr lang="en-US" sz="1400" b="1">
              <a:solidFill>
                <a:schemeClr val="tx1">
                  <a:alpha val="80000"/>
                </a:schemeClr>
              </a:solidFill>
              <a:cs typeface="Calibri" panose="020F0502020204030204"/>
            </a:endParaRPr>
          </a:p>
          <a:p>
            <a:pPr marL="0" indent="0">
              <a:buNone/>
            </a:pPr>
            <a:endParaRPr lang="en-US" sz="1400" b="1">
              <a:solidFill>
                <a:schemeClr val="tx1">
                  <a:alpha val="80000"/>
                </a:schemeClr>
              </a:solidFill>
              <a:cs typeface="Calibri" panose="020F0502020204030204"/>
            </a:endParaRPr>
          </a:p>
          <a:p>
            <a:pPr marL="0" indent="0">
              <a:buNone/>
            </a:pPr>
            <a:endParaRPr lang="en-US" sz="1400" b="1">
              <a:solidFill>
                <a:schemeClr val="tx1">
                  <a:alpha val="80000"/>
                </a:schemeClr>
              </a:solidFill>
              <a:cs typeface="Calibri" panose="020F0502020204030204"/>
            </a:endParaRPr>
          </a:p>
          <a:p>
            <a:pPr marL="0" indent="0">
              <a:buNone/>
            </a:pPr>
            <a:endParaRPr lang="en-US" sz="1400" b="1">
              <a:solidFill>
                <a:schemeClr val="tx1">
                  <a:alpha val="80000"/>
                </a:schemeClr>
              </a:solidFill>
              <a:cs typeface="Calibri" panose="020F0502020204030204"/>
            </a:endParaRPr>
          </a:p>
        </p:txBody>
      </p:sp>
      <p:sp>
        <p:nvSpPr>
          <p:cNvPr id="31"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36547" y="5751820"/>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2"/>
          </a:solidFill>
          <a:ln w="516" cap="flat">
            <a:noFill/>
            <a:prstDash val="solid"/>
            <a:miter/>
          </a:ln>
        </p:spPr>
        <p:txBody>
          <a:bodyPr rtlCol="0" anchor="ctr"/>
          <a:lstStyle/>
          <a:p>
            <a:endParaRPr lang="en-US"/>
          </a:p>
        </p:txBody>
      </p:sp>
      <p:cxnSp>
        <p:nvCxnSpPr>
          <p:cNvPr id="33" name="Straight Connector 32">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0394"/>
            <a:ext cx="0" cy="3238728"/>
          </a:xfrm>
          <a:prstGeom prst="line">
            <a:avLst/>
          </a:prstGeom>
          <a:ln w="25400" cap="sq">
            <a:gradFill flip="none" rotWithShape="1">
              <a:gsLst>
                <a:gs pos="0">
                  <a:schemeClr val="accent1"/>
                </a:gs>
                <a:gs pos="100000">
                  <a:schemeClr val="accent2"/>
                </a:gs>
              </a:gsLst>
              <a:lin ang="5400000" scaled="0"/>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44098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9">
            <a:extLst>
              <a:ext uri="{FF2B5EF4-FFF2-40B4-BE49-F238E27FC236}">
                <a16:creationId xmlns:a16="http://schemas.microsoft.com/office/drawing/2014/main" id="{460B0EFB-53ED-4F35-B05D-F658EA021C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5" descr="A picture containing text&#10;&#10;Description automatically generated">
            <a:extLst>
              <a:ext uri="{FF2B5EF4-FFF2-40B4-BE49-F238E27FC236}">
                <a16:creationId xmlns:a16="http://schemas.microsoft.com/office/drawing/2014/main" id="{2FBDC3DF-8FEB-470A-B530-1FAF2C8BF99F}"/>
              </a:ext>
            </a:extLst>
          </p:cNvPr>
          <p:cNvPicPr>
            <a:picLocks noChangeAspect="1"/>
          </p:cNvPicPr>
          <p:nvPr/>
        </p:nvPicPr>
        <p:blipFill rotWithShape="1">
          <a:blip r:embed="rId2"/>
          <a:srcRect r="2" b="36444"/>
          <a:stretch/>
        </p:blipFill>
        <p:spPr>
          <a:xfrm>
            <a:off x="-7366" y="10"/>
            <a:ext cx="4855591" cy="6857990"/>
          </a:xfrm>
          <a:custGeom>
            <a:avLst/>
            <a:gdLst/>
            <a:ahLst/>
            <a:cxnLst/>
            <a:rect l="l" t="t" r="r" b="b"/>
            <a:pathLst>
              <a:path w="4636517" h="6858000">
                <a:moveTo>
                  <a:pt x="0" y="0"/>
                </a:moveTo>
                <a:lnTo>
                  <a:pt x="4636517" y="0"/>
                </a:lnTo>
                <a:lnTo>
                  <a:pt x="4636517" y="6858000"/>
                </a:lnTo>
                <a:lnTo>
                  <a:pt x="0" y="6858000"/>
                </a:lnTo>
                <a:close/>
              </a:path>
            </a:pathLst>
          </a:custGeom>
        </p:spPr>
      </p:pic>
      <p:sp>
        <p:nvSpPr>
          <p:cNvPr id="12" name="!!Arc">
            <a:extLst>
              <a:ext uri="{FF2B5EF4-FFF2-40B4-BE49-F238E27FC236}">
                <a16:creationId xmlns:a16="http://schemas.microsoft.com/office/drawing/2014/main" id="{835EF3DD-7D43-4A27-8967-A92FD8CC93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73531" y="407987"/>
            <a:ext cx="2987899" cy="2987899"/>
          </a:xfrm>
          <a:prstGeom prst="arc">
            <a:avLst>
              <a:gd name="adj1" fmla="val 16200000"/>
              <a:gd name="adj2" fmla="val 2563720"/>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A25BD20-3FF3-412F-B862-2600B470949A}"/>
              </a:ext>
            </a:extLst>
          </p:cNvPr>
          <p:cNvSpPr>
            <a:spLocks noGrp="1"/>
          </p:cNvSpPr>
          <p:nvPr>
            <p:ph type="title"/>
          </p:nvPr>
        </p:nvSpPr>
        <p:spPr>
          <a:xfrm>
            <a:off x="5827048" y="407987"/>
            <a:ext cx="5721484" cy="1325563"/>
          </a:xfrm>
        </p:spPr>
        <p:txBody>
          <a:bodyPr>
            <a:normAutofit/>
          </a:bodyPr>
          <a:lstStyle/>
          <a:p>
            <a:r>
              <a:rPr lang="en-US" dirty="0">
                <a:cs typeface="Calibri Light"/>
              </a:rPr>
              <a:t>MAIN ACTIVITY</a:t>
            </a:r>
            <a:endParaRPr lang="en-US" dirty="0"/>
          </a:p>
        </p:txBody>
      </p:sp>
      <p:sp>
        <p:nvSpPr>
          <p:cNvPr id="3" name="Content Placeholder 2">
            <a:extLst>
              <a:ext uri="{FF2B5EF4-FFF2-40B4-BE49-F238E27FC236}">
                <a16:creationId xmlns:a16="http://schemas.microsoft.com/office/drawing/2014/main" id="{B80BD9E0-7FF9-466B-AD83-A45092AA55E3}"/>
              </a:ext>
            </a:extLst>
          </p:cNvPr>
          <p:cNvSpPr>
            <a:spLocks noGrp="1"/>
          </p:cNvSpPr>
          <p:nvPr>
            <p:ph idx="1"/>
          </p:nvPr>
        </p:nvSpPr>
        <p:spPr>
          <a:xfrm>
            <a:off x="5827048" y="1868487"/>
            <a:ext cx="5721484" cy="4351338"/>
          </a:xfrm>
        </p:spPr>
        <p:txBody>
          <a:bodyPr vert="horz" lIns="91440" tIns="45720" rIns="91440" bIns="45720" rtlCol="0">
            <a:normAutofit/>
          </a:bodyPr>
          <a:lstStyle/>
          <a:p>
            <a:r>
              <a:rPr lang="en-US" sz="2200">
                <a:ea typeface="+mn-lt"/>
                <a:cs typeface="+mn-lt"/>
              </a:rPr>
              <a:t>It is the main module of our application as it is giving a direct link between the NGO and the Customers. The main activity of our application is the donation of food by the customers and picking of food by the NGO driver is under this module only.</a:t>
            </a:r>
            <a:endParaRPr lang="en-US" sz="2200">
              <a:cs typeface="Calibri" panose="020F0502020204030204"/>
            </a:endParaRPr>
          </a:p>
          <a:p>
            <a:r>
              <a:rPr lang="en-US" sz="2200">
                <a:ea typeface="+mn-lt"/>
                <a:cs typeface="+mn-lt"/>
              </a:rPr>
              <a:t>This particular module consists of two different modules NGO and  customer there will be two buttons one of NGO and one of the customer once you click any of them it will ask for login for the selected one so it also merged with NGO login and the customer login modules.</a:t>
            </a:r>
          </a:p>
          <a:p>
            <a:endParaRPr lang="en-US" sz="2200">
              <a:cs typeface="Calibri"/>
            </a:endParaRPr>
          </a:p>
        </p:txBody>
      </p:sp>
    </p:spTree>
    <p:extLst>
      <p:ext uri="{BB962C8B-B14F-4D97-AF65-F5344CB8AC3E}">
        <p14:creationId xmlns:p14="http://schemas.microsoft.com/office/powerpoint/2010/main" val="650529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Light bulb on yellow background with sketched light beams and cord">
            <a:extLst>
              <a:ext uri="{FF2B5EF4-FFF2-40B4-BE49-F238E27FC236}">
                <a16:creationId xmlns:a16="http://schemas.microsoft.com/office/drawing/2014/main" id="{158840ED-FFA4-4500-9320-A497606CE09C}"/>
              </a:ext>
            </a:extLst>
          </p:cNvPr>
          <p:cNvPicPr>
            <a:picLocks noChangeAspect="1"/>
          </p:cNvPicPr>
          <p:nvPr/>
        </p:nvPicPr>
        <p:blipFill rotWithShape="1">
          <a:blip r:embed="rId2">
            <a:alphaModFix/>
          </a:blip>
          <a:srcRect l="42482" r="157" b="3"/>
          <a:stretch/>
        </p:blipFill>
        <p:spPr>
          <a:xfrm>
            <a:off x="5797543" y="10"/>
            <a:ext cx="6394152" cy="6857990"/>
          </a:xfrm>
          <a:prstGeom prst="rect">
            <a:avLst/>
          </a:prstGeom>
        </p:spPr>
      </p:pic>
      <p:pic>
        <p:nvPicPr>
          <p:cNvPr id="9" name="Picture 8">
            <a:extLst>
              <a:ext uri="{FF2B5EF4-FFF2-40B4-BE49-F238E27FC236}">
                <a16:creationId xmlns:a16="http://schemas.microsoft.com/office/drawing/2014/main" id="{54DDEBDD-D8BD-41A6-8A0D-B00E3768B0F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flipH="1" flipV="1">
            <a:off x="0" y="0"/>
            <a:ext cx="12192000" cy="6858000"/>
          </a:xfrm>
          <a:prstGeom prst="rect">
            <a:avLst/>
          </a:prstGeom>
        </p:spPr>
      </p:pic>
      <p:sp>
        <p:nvSpPr>
          <p:cNvPr id="2" name="Title 1">
            <a:extLst>
              <a:ext uri="{FF2B5EF4-FFF2-40B4-BE49-F238E27FC236}">
                <a16:creationId xmlns:a16="http://schemas.microsoft.com/office/drawing/2014/main" id="{3CDCE71C-A184-4B0D-BF98-62FB08658AAB}"/>
              </a:ext>
            </a:extLst>
          </p:cNvPr>
          <p:cNvSpPr>
            <a:spLocks noGrp="1"/>
          </p:cNvSpPr>
          <p:nvPr>
            <p:ph type="title"/>
          </p:nvPr>
        </p:nvSpPr>
        <p:spPr>
          <a:xfrm>
            <a:off x="804998" y="798445"/>
            <a:ext cx="4803636" cy="1311664"/>
          </a:xfrm>
        </p:spPr>
        <p:txBody>
          <a:bodyPr>
            <a:normAutofit/>
          </a:bodyPr>
          <a:lstStyle/>
          <a:p>
            <a:r>
              <a:rPr lang="en-US" dirty="0">
                <a:solidFill>
                  <a:srgbClr val="000000"/>
                </a:solidFill>
                <a:ea typeface="+mj-lt"/>
                <a:cs typeface="+mj-lt"/>
              </a:rPr>
              <a:t>Login Activity</a:t>
            </a:r>
            <a:endParaRPr lang="en-US" dirty="0">
              <a:solidFill>
                <a:srgbClr val="000000"/>
              </a:solidFill>
            </a:endParaRPr>
          </a:p>
        </p:txBody>
      </p:sp>
      <p:sp>
        <p:nvSpPr>
          <p:cNvPr id="3" name="Content Placeholder 2">
            <a:extLst>
              <a:ext uri="{FF2B5EF4-FFF2-40B4-BE49-F238E27FC236}">
                <a16:creationId xmlns:a16="http://schemas.microsoft.com/office/drawing/2014/main" id="{A151F044-A48F-4D40-89F7-E2272B3949F3}"/>
              </a:ext>
            </a:extLst>
          </p:cNvPr>
          <p:cNvSpPr>
            <a:spLocks noGrp="1"/>
          </p:cNvSpPr>
          <p:nvPr>
            <p:ph idx="1"/>
          </p:nvPr>
        </p:nvSpPr>
        <p:spPr>
          <a:xfrm>
            <a:off x="804997" y="2272143"/>
            <a:ext cx="4706803" cy="3788830"/>
          </a:xfrm>
        </p:spPr>
        <p:txBody>
          <a:bodyPr vert="horz" lIns="91440" tIns="45720" rIns="91440" bIns="45720" rtlCol="0" anchor="ctr">
            <a:normAutofit/>
          </a:bodyPr>
          <a:lstStyle/>
          <a:p>
            <a:r>
              <a:rPr lang="en-US" sz="1700">
                <a:solidFill>
                  <a:srgbClr val="000000"/>
                </a:solidFill>
                <a:ea typeface="+mn-lt"/>
                <a:cs typeface="+mn-lt"/>
              </a:rPr>
              <a:t>We have module division starting from this activity. The activity shows similar kind of interface in both the modules but are seperately authorised for authentication from firebase.</a:t>
            </a:r>
            <a:endParaRPr lang="en-US" sz="1700">
              <a:solidFill>
                <a:srgbClr val="000000"/>
              </a:solidFill>
              <a:cs typeface="Calibri" panose="020F0502020204030204"/>
            </a:endParaRPr>
          </a:p>
          <a:p>
            <a:endParaRPr lang="en-US" sz="1700">
              <a:solidFill>
                <a:srgbClr val="000000"/>
              </a:solidFill>
            </a:endParaRPr>
          </a:p>
          <a:p>
            <a:r>
              <a:rPr lang="en-US" sz="1700">
                <a:solidFill>
                  <a:srgbClr val="000000"/>
                </a:solidFill>
                <a:ea typeface="+mn-lt"/>
                <a:cs typeface="+mn-lt"/>
              </a:rPr>
              <a:t>We have build same activity for both the modules with different IDs and Authentication, which takes them to next activity with features depending on the requirement of respective modules.</a:t>
            </a:r>
            <a:endParaRPr lang="en-US" sz="1700">
              <a:solidFill>
                <a:srgbClr val="000000"/>
              </a:solidFill>
            </a:endParaRPr>
          </a:p>
          <a:p>
            <a:r>
              <a:rPr lang="en-US" sz="1700">
                <a:solidFill>
                  <a:srgbClr val="000000"/>
                </a:solidFill>
                <a:ea typeface="+mn-lt"/>
                <a:cs typeface="+mn-lt"/>
              </a:rPr>
              <a:t>This activity consists of two  different login activity.</a:t>
            </a:r>
          </a:p>
          <a:p>
            <a:endParaRPr lang="en-US" sz="1700">
              <a:solidFill>
                <a:srgbClr val="000000"/>
              </a:solidFill>
              <a:cs typeface="Calibri"/>
            </a:endParaRPr>
          </a:p>
        </p:txBody>
      </p:sp>
    </p:spTree>
    <p:extLst>
      <p:ext uri="{BB962C8B-B14F-4D97-AF65-F5344CB8AC3E}">
        <p14:creationId xmlns:p14="http://schemas.microsoft.com/office/powerpoint/2010/main" val="21469045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EFF8DD6B-E2E6-4D3E-972B-A1131F4CE0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E7684A7-4823-4CE7-9226-C66C4A01E8DA}"/>
              </a:ext>
            </a:extLst>
          </p:cNvPr>
          <p:cNvSpPr>
            <a:spLocks noGrp="1"/>
          </p:cNvSpPr>
          <p:nvPr>
            <p:ph type="title"/>
          </p:nvPr>
        </p:nvSpPr>
        <p:spPr>
          <a:xfrm>
            <a:off x="5214579" y="629266"/>
            <a:ext cx="6422849" cy="1676603"/>
          </a:xfrm>
        </p:spPr>
        <p:txBody>
          <a:bodyPr>
            <a:normAutofit/>
          </a:bodyPr>
          <a:lstStyle/>
          <a:p>
            <a:r>
              <a:rPr lang="en-US" dirty="0">
                <a:ea typeface="+mj-lt"/>
                <a:cs typeface="+mj-lt"/>
              </a:rPr>
              <a:t>NGO LOGIN ACTIVITY</a:t>
            </a:r>
            <a:endParaRPr lang="en-US" dirty="0"/>
          </a:p>
          <a:p>
            <a:endParaRPr lang="en-US" dirty="0">
              <a:cs typeface="Calibri Light"/>
            </a:endParaRPr>
          </a:p>
        </p:txBody>
      </p:sp>
      <p:sp>
        <p:nvSpPr>
          <p:cNvPr id="20" name="Rectangle 19">
            <a:extLst>
              <a:ext uri="{FF2B5EF4-FFF2-40B4-BE49-F238E27FC236}">
                <a16:creationId xmlns:a16="http://schemas.microsoft.com/office/drawing/2014/main" id="{8E20FA99-AAAC-4AF3-9FAE-707420324F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36008"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ounded Rectangle 9">
            <a:extLst>
              <a:ext uri="{FF2B5EF4-FFF2-40B4-BE49-F238E27FC236}">
                <a16:creationId xmlns:a16="http://schemas.microsoft.com/office/drawing/2014/main" id="{9573BE85-6043-4C3A-A7DD-483A0A5FB7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632" y="559407"/>
            <a:ext cx="3666744"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6" descr="Text, letter&#10;&#10;Description automatically generated">
            <a:extLst>
              <a:ext uri="{FF2B5EF4-FFF2-40B4-BE49-F238E27FC236}">
                <a16:creationId xmlns:a16="http://schemas.microsoft.com/office/drawing/2014/main" id="{151BDE15-B2F9-4563-97AC-A134F7073733}"/>
              </a:ext>
            </a:extLst>
          </p:cNvPr>
          <p:cNvPicPr>
            <a:picLocks noChangeAspect="1"/>
          </p:cNvPicPr>
          <p:nvPr/>
        </p:nvPicPr>
        <p:blipFill rotWithShape="1">
          <a:blip r:embed="rId2"/>
          <a:srcRect b="27014"/>
          <a:stretch/>
        </p:blipFill>
        <p:spPr>
          <a:xfrm>
            <a:off x="649224" y="722376"/>
            <a:ext cx="3337560" cy="5413248"/>
          </a:xfrm>
          <a:prstGeom prst="rect">
            <a:avLst/>
          </a:prstGeom>
          <a:effectLst/>
        </p:spPr>
      </p:pic>
      <p:sp>
        <p:nvSpPr>
          <p:cNvPr id="3" name="Content Placeholder 2">
            <a:extLst>
              <a:ext uri="{FF2B5EF4-FFF2-40B4-BE49-F238E27FC236}">
                <a16:creationId xmlns:a16="http://schemas.microsoft.com/office/drawing/2014/main" id="{3DE0E835-EB03-4CA2-BC38-35A1C3871843}"/>
              </a:ext>
            </a:extLst>
          </p:cNvPr>
          <p:cNvSpPr>
            <a:spLocks noGrp="1"/>
          </p:cNvSpPr>
          <p:nvPr>
            <p:ph idx="1"/>
          </p:nvPr>
        </p:nvSpPr>
        <p:spPr>
          <a:xfrm>
            <a:off x="5214581" y="2438400"/>
            <a:ext cx="6422848" cy="3785419"/>
          </a:xfrm>
        </p:spPr>
        <p:txBody>
          <a:bodyPr vert="horz" lIns="91440" tIns="45720" rIns="91440" bIns="45720" rtlCol="0">
            <a:normAutofit/>
          </a:bodyPr>
          <a:lstStyle/>
          <a:p>
            <a:r>
              <a:rPr lang="en-US" sz="2000">
                <a:ea typeface="+mn-lt"/>
                <a:cs typeface="+mn-lt"/>
              </a:rPr>
              <a:t>This particular activity is for the login of the NGO. In this module, the NGO will give his email id and password there will be a login button as the details given by the NGO  that is email id and password matched by those in our database it will show message login successful otherwise it will show an error once the login is successful the NGO will be registered. This module merges with the NGO map activity.</a:t>
            </a:r>
            <a:endParaRPr lang="en-US" sz="2000"/>
          </a:p>
        </p:txBody>
      </p:sp>
    </p:spTree>
    <p:extLst>
      <p:ext uri="{BB962C8B-B14F-4D97-AF65-F5344CB8AC3E}">
        <p14:creationId xmlns:p14="http://schemas.microsoft.com/office/powerpoint/2010/main" val="41763027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FF8DD6B-E2E6-4D3E-972B-A1131F4CE0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2AD7320-FF81-4CDF-A298-235BCC4B0638}"/>
              </a:ext>
            </a:extLst>
          </p:cNvPr>
          <p:cNvSpPr>
            <a:spLocks noGrp="1"/>
          </p:cNvSpPr>
          <p:nvPr>
            <p:ph type="title"/>
          </p:nvPr>
        </p:nvSpPr>
        <p:spPr>
          <a:xfrm>
            <a:off x="5214579" y="629266"/>
            <a:ext cx="6422849" cy="1676603"/>
          </a:xfrm>
        </p:spPr>
        <p:txBody>
          <a:bodyPr>
            <a:normAutofit/>
          </a:bodyPr>
          <a:lstStyle/>
          <a:p>
            <a:r>
              <a:rPr lang="en-US" sz="4100" b="1" dirty="0">
                <a:ea typeface="+mj-lt"/>
                <a:cs typeface="+mj-lt"/>
              </a:rPr>
              <a:t>CUSTOMER/DONOR  LOGIN ACTIVITY</a:t>
            </a:r>
            <a:endParaRPr lang="en-US" sz="4100" dirty="0">
              <a:ea typeface="+mj-lt"/>
              <a:cs typeface="+mj-lt"/>
            </a:endParaRPr>
          </a:p>
          <a:p>
            <a:endParaRPr lang="en-US" sz="4100">
              <a:cs typeface="Calibri Light"/>
            </a:endParaRPr>
          </a:p>
        </p:txBody>
      </p:sp>
      <p:sp>
        <p:nvSpPr>
          <p:cNvPr id="11" name="Rectangle 10">
            <a:extLst>
              <a:ext uri="{FF2B5EF4-FFF2-40B4-BE49-F238E27FC236}">
                <a16:creationId xmlns:a16="http://schemas.microsoft.com/office/drawing/2014/main" id="{8E20FA99-AAAC-4AF3-9FAE-707420324F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36008"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9">
            <a:extLst>
              <a:ext uri="{FF2B5EF4-FFF2-40B4-BE49-F238E27FC236}">
                <a16:creationId xmlns:a16="http://schemas.microsoft.com/office/drawing/2014/main" id="{9573BE85-6043-4C3A-A7DD-483A0A5FB7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632" y="559407"/>
            <a:ext cx="3666744"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Graphical user interface&#10;&#10;Description automatically generated">
            <a:extLst>
              <a:ext uri="{FF2B5EF4-FFF2-40B4-BE49-F238E27FC236}">
                <a16:creationId xmlns:a16="http://schemas.microsoft.com/office/drawing/2014/main" id="{FD1656BB-C430-4AE8-B95F-F77E7AF39820}"/>
              </a:ext>
            </a:extLst>
          </p:cNvPr>
          <p:cNvPicPr>
            <a:picLocks noChangeAspect="1"/>
          </p:cNvPicPr>
          <p:nvPr/>
        </p:nvPicPr>
        <p:blipFill rotWithShape="1">
          <a:blip r:embed="rId2"/>
          <a:srcRect t="24870" b="2144"/>
          <a:stretch/>
        </p:blipFill>
        <p:spPr>
          <a:xfrm>
            <a:off x="649224" y="722376"/>
            <a:ext cx="3337560" cy="5413248"/>
          </a:xfrm>
          <a:prstGeom prst="rect">
            <a:avLst/>
          </a:prstGeom>
          <a:effectLst/>
        </p:spPr>
      </p:pic>
      <p:sp>
        <p:nvSpPr>
          <p:cNvPr id="3" name="Content Placeholder 2">
            <a:extLst>
              <a:ext uri="{FF2B5EF4-FFF2-40B4-BE49-F238E27FC236}">
                <a16:creationId xmlns:a16="http://schemas.microsoft.com/office/drawing/2014/main" id="{5FF6D789-085E-4A28-B637-E54F439475F2}"/>
              </a:ext>
            </a:extLst>
          </p:cNvPr>
          <p:cNvSpPr>
            <a:spLocks noGrp="1"/>
          </p:cNvSpPr>
          <p:nvPr>
            <p:ph idx="1"/>
          </p:nvPr>
        </p:nvSpPr>
        <p:spPr>
          <a:xfrm>
            <a:off x="5214581" y="2438400"/>
            <a:ext cx="6422848" cy="3785419"/>
          </a:xfrm>
        </p:spPr>
        <p:txBody>
          <a:bodyPr vert="horz" lIns="91440" tIns="45720" rIns="91440" bIns="45720" rtlCol="0">
            <a:normAutofit/>
          </a:bodyPr>
          <a:lstStyle/>
          <a:p>
            <a:r>
              <a:rPr lang="en-US" sz="2000">
                <a:ea typeface="+mn-lt"/>
                <a:cs typeface="+mn-lt"/>
              </a:rPr>
              <a:t>This particular activity is for the login of the Customer. In this module, the Customer will give his email id and password there will be a login button as the details given by the Customer that is email id and password matched by those in our database it will show message login successful otherwise it will show an error once the login is successful the Customer will be registered. This module merges with the Customer map activity.</a:t>
            </a:r>
            <a:endParaRPr lang="en-US" sz="2000"/>
          </a:p>
        </p:txBody>
      </p:sp>
    </p:spTree>
    <p:extLst>
      <p:ext uri="{BB962C8B-B14F-4D97-AF65-F5344CB8AC3E}">
        <p14:creationId xmlns:p14="http://schemas.microsoft.com/office/powerpoint/2010/main" val="11854827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Pins in a map">
            <a:extLst>
              <a:ext uri="{FF2B5EF4-FFF2-40B4-BE49-F238E27FC236}">
                <a16:creationId xmlns:a16="http://schemas.microsoft.com/office/drawing/2014/main" id="{D1058C43-071D-4C7A-9737-1AA0ED65B800}"/>
              </a:ext>
            </a:extLst>
          </p:cNvPr>
          <p:cNvPicPr>
            <a:picLocks noChangeAspect="1"/>
          </p:cNvPicPr>
          <p:nvPr/>
        </p:nvPicPr>
        <p:blipFill rotWithShape="1">
          <a:blip r:embed="rId2"/>
          <a:srcRect t="16942" r="9085" b="6330"/>
          <a:stretch/>
        </p:blipFill>
        <p:spPr>
          <a:xfrm>
            <a:off x="20" y="10"/>
            <a:ext cx="12191980" cy="6857990"/>
          </a:xfrm>
          <a:prstGeom prst="rect">
            <a:avLst/>
          </a:prstGeom>
        </p:spPr>
      </p:pic>
      <p:sp>
        <p:nvSpPr>
          <p:cNvPr id="9" name="Rectangle 8">
            <a:extLst>
              <a:ext uri="{FF2B5EF4-FFF2-40B4-BE49-F238E27FC236}">
                <a16:creationId xmlns:a16="http://schemas.microsoft.com/office/drawing/2014/main" id="{2B1D4F77-A17C-43D7-B7FA-545148E4E9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6"/>
            <a:ext cx="4332307" cy="5896743"/>
          </a:xfrm>
          <a:prstGeom prst="rect">
            <a:avLst/>
          </a:prstGeom>
          <a:solidFill>
            <a:schemeClr val="bg1">
              <a:alpha val="90000"/>
            </a:schemeClr>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E003C08-44FE-48AE-A88D-1C96EA5B2073}"/>
              </a:ext>
            </a:extLst>
          </p:cNvPr>
          <p:cNvSpPr>
            <a:spLocks noGrp="1"/>
          </p:cNvSpPr>
          <p:nvPr>
            <p:ph type="title"/>
          </p:nvPr>
        </p:nvSpPr>
        <p:spPr>
          <a:xfrm>
            <a:off x="594805" y="640263"/>
            <a:ext cx="3759240" cy="1344975"/>
          </a:xfrm>
        </p:spPr>
        <p:txBody>
          <a:bodyPr>
            <a:normAutofit/>
          </a:bodyPr>
          <a:lstStyle/>
          <a:p>
            <a:r>
              <a:rPr lang="en-US" sz="4000" b="1" dirty="0">
                <a:ea typeface="+mj-lt"/>
                <a:cs typeface="+mj-lt"/>
              </a:rPr>
              <a:t>Map Activity</a:t>
            </a:r>
            <a:endParaRPr lang="en-US" sz="4000" dirty="0"/>
          </a:p>
          <a:p>
            <a:endParaRPr lang="en-US" sz="4000">
              <a:cs typeface="Calibri Light"/>
            </a:endParaRPr>
          </a:p>
        </p:txBody>
      </p:sp>
      <p:sp>
        <p:nvSpPr>
          <p:cNvPr id="3" name="Content Placeholder 2">
            <a:extLst>
              <a:ext uri="{FF2B5EF4-FFF2-40B4-BE49-F238E27FC236}">
                <a16:creationId xmlns:a16="http://schemas.microsoft.com/office/drawing/2014/main" id="{8F84FF95-6D42-4583-AAF2-00E8874AA496}"/>
              </a:ext>
            </a:extLst>
          </p:cNvPr>
          <p:cNvSpPr>
            <a:spLocks noGrp="1"/>
          </p:cNvSpPr>
          <p:nvPr>
            <p:ph idx="1"/>
          </p:nvPr>
        </p:nvSpPr>
        <p:spPr>
          <a:xfrm>
            <a:off x="594110" y="2121763"/>
            <a:ext cx="3764826" cy="3773010"/>
          </a:xfrm>
        </p:spPr>
        <p:txBody>
          <a:bodyPr vert="horz" lIns="91440" tIns="45720" rIns="91440" bIns="45720" rtlCol="0">
            <a:normAutofit/>
          </a:bodyPr>
          <a:lstStyle/>
          <a:p>
            <a:r>
              <a:rPr lang="en-US" sz="1800">
                <a:ea typeface="+mn-lt"/>
                <a:cs typeface="+mn-lt"/>
              </a:rPr>
              <a:t>This activity takes us to a page where we can check our location and further access other all other activities/functions. This activity can only be accessed if our Firebase Client permits us for authentication. This activity is most important in our app and it links to Real-Time Database of our Firebase Project.</a:t>
            </a:r>
          </a:p>
          <a:p>
            <a:endParaRPr lang="en-US" sz="1800">
              <a:ea typeface="+mn-lt"/>
              <a:cs typeface="+mn-lt"/>
            </a:endParaRPr>
          </a:p>
        </p:txBody>
      </p:sp>
    </p:spTree>
    <p:extLst>
      <p:ext uri="{BB962C8B-B14F-4D97-AF65-F5344CB8AC3E}">
        <p14:creationId xmlns:p14="http://schemas.microsoft.com/office/powerpoint/2010/main" val="14705553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FF8DD6B-E2E6-4D3E-972B-A1131F4CE0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092680-866A-4119-8FA1-348271DFA676}"/>
              </a:ext>
            </a:extLst>
          </p:cNvPr>
          <p:cNvSpPr>
            <a:spLocks noGrp="1"/>
          </p:cNvSpPr>
          <p:nvPr>
            <p:ph type="title"/>
          </p:nvPr>
        </p:nvSpPr>
        <p:spPr>
          <a:xfrm>
            <a:off x="5214579" y="629266"/>
            <a:ext cx="6422849" cy="1676603"/>
          </a:xfrm>
        </p:spPr>
        <p:txBody>
          <a:bodyPr>
            <a:normAutofit/>
          </a:bodyPr>
          <a:lstStyle/>
          <a:p>
            <a:r>
              <a:rPr lang="en-US" b="1" dirty="0">
                <a:ea typeface="+mj-lt"/>
                <a:cs typeface="+mj-lt"/>
              </a:rPr>
              <a:t>CUSTOMER MAP ACTIVITY</a:t>
            </a:r>
            <a:endParaRPr lang="en-US" dirty="0">
              <a:cs typeface="Calibri Light"/>
            </a:endParaRPr>
          </a:p>
          <a:p>
            <a:endParaRPr lang="en-US" dirty="0">
              <a:cs typeface="Calibri Light"/>
            </a:endParaRPr>
          </a:p>
        </p:txBody>
      </p:sp>
      <p:sp>
        <p:nvSpPr>
          <p:cNvPr id="11" name="Rectangle 10">
            <a:extLst>
              <a:ext uri="{FF2B5EF4-FFF2-40B4-BE49-F238E27FC236}">
                <a16:creationId xmlns:a16="http://schemas.microsoft.com/office/drawing/2014/main" id="{8E20FA99-AAAC-4AF3-9FAE-707420324F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36008"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9">
            <a:extLst>
              <a:ext uri="{FF2B5EF4-FFF2-40B4-BE49-F238E27FC236}">
                <a16:creationId xmlns:a16="http://schemas.microsoft.com/office/drawing/2014/main" id="{9573BE85-6043-4C3A-A7DD-483A0A5FB7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632" y="559407"/>
            <a:ext cx="3666744"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Graphical user interface, application, chat or text message&#10;&#10;Description automatically generated">
            <a:extLst>
              <a:ext uri="{FF2B5EF4-FFF2-40B4-BE49-F238E27FC236}">
                <a16:creationId xmlns:a16="http://schemas.microsoft.com/office/drawing/2014/main" id="{2D75ADC4-E658-45CB-A8AE-FAD4E03DB9EE}"/>
              </a:ext>
            </a:extLst>
          </p:cNvPr>
          <p:cNvPicPr>
            <a:picLocks noChangeAspect="1"/>
          </p:cNvPicPr>
          <p:nvPr/>
        </p:nvPicPr>
        <p:blipFill rotWithShape="1">
          <a:blip r:embed="rId2"/>
          <a:srcRect t="14401" b="12612"/>
          <a:stretch/>
        </p:blipFill>
        <p:spPr>
          <a:xfrm>
            <a:off x="649224" y="722376"/>
            <a:ext cx="3337560" cy="5413248"/>
          </a:xfrm>
          <a:prstGeom prst="rect">
            <a:avLst/>
          </a:prstGeom>
          <a:effectLst/>
        </p:spPr>
      </p:pic>
      <p:sp>
        <p:nvSpPr>
          <p:cNvPr id="3" name="Content Placeholder 2">
            <a:extLst>
              <a:ext uri="{FF2B5EF4-FFF2-40B4-BE49-F238E27FC236}">
                <a16:creationId xmlns:a16="http://schemas.microsoft.com/office/drawing/2014/main" id="{42F297E5-079C-49E7-B2E9-DCBB650D02EF}"/>
              </a:ext>
            </a:extLst>
          </p:cNvPr>
          <p:cNvSpPr>
            <a:spLocks noGrp="1"/>
          </p:cNvSpPr>
          <p:nvPr>
            <p:ph idx="1"/>
          </p:nvPr>
        </p:nvSpPr>
        <p:spPr>
          <a:xfrm>
            <a:off x="5214581" y="2438400"/>
            <a:ext cx="6422848" cy="3785419"/>
          </a:xfrm>
        </p:spPr>
        <p:txBody>
          <a:bodyPr vert="horz" lIns="91440" tIns="45720" rIns="91440" bIns="45720" rtlCol="0">
            <a:normAutofit/>
          </a:bodyPr>
          <a:lstStyle/>
          <a:p>
            <a:r>
              <a:rPr lang="en-US" sz="2000">
                <a:ea typeface="+mn-lt"/>
                <a:cs typeface="+mn-lt"/>
              </a:rPr>
              <a:t>This activity takes us to the page where the customer can check his location. This activity can only be accessed if our Firebase Client permits us for authentication.IN these modules the customer can found the nearby NGO for the donation of food. A particular module merges with two other modules customer profile and our main activity. This activity is most important in our app and it links to the Real-Time Database of our Firebase Project.</a:t>
            </a:r>
            <a:endParaRPr lang="en-US" sz="2000"/>
          </a:p>
        </p:txBody>
      </p:sp>
    </p:spTree>
    <p:extLst>
      <p:ext uri="{BB962C8B-B14F-4D97-AF65-F5344CB8AC3E}">
        <p14:creationId xmlns:p14="http://schemas.microsoft.com/office/powerpoint/2010/main" val="18028265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FF8DD6B-E2E6-4D3E-972B-A1131F4CE0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AF5CC41-EB27-459A-8EFE-22487E726A10}"/>
              </a:ext>
            </a:extLst>
          </p:cNvPr>
          <p:cNvSpPr>
            <a:spLocks noGrp="1"/>
          </p:cNvSpPr>
          <p:nvPr>
            <p:ph type="title"/>
          </p:nvPr>
        </p:nvSpPr>
        <p:spPr>
          <a:xfrm>
            <a:off x="5214579" y="629266"/>
            <a:ext cx="6422849" cy="1676603"/>
          </a:xfrm>
        </p:spPr>
        <p:txBody>
          <a:bodyPr>
            <a:normAutofit/>
          </a:bodyPr>
          <a:lstStyle/>
          <a:p>
            <a:r>
              <a:rPr lang="en-US" b="1" dirty="0">
                <a:ea typeface="+mj-lt"/>
                <a:cs typeface="+mj-lt"/>
              </a:rPr>
              <a:t>NGO MAP ACTIVITY(FOR NGO</a:t>
            </a:r>
            <a:endParaRPr lang="en-US" dirty="0">
              <a:cs typeface="Calibri Light"/>
            </a:endParaRPr>
          </a:p>
          <a:p>
            <a:endParaRPr lang="en-US" dirty="0">
              <a:cs typeface="Calibri Light"/>
            </a:endParaRPr>
          </a:p>
        </p:txBody>
      </p:sp>
      <p:sp>
        <p:nvSpPr>
          <p:cNvPr id="11" name="Rectangle 10">
            <a:extLst>
              <a:ext uri="{FF2B5EF4-FFF2-40B4-BE49-F238E27FC236}">
                <a16:creationId xmlns:a16="http://schemas.microsoft.com/office/drawing/2014/main" id="{8E20FA99-AAAC-4AF3-9FAE-707420324F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36008"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9">
            <a:extLst>
              <a:ext uri="{FF2B5EF4-FFF2-40B4-BE49-F238E27FC236}">
                <a16:creationId xmlns:a16="http://schemas.microsoft.com/office/drawing/2014/main" id="{9573BE85-6043-4C3A-A7DD-483A0A5FB7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632" y="559407"/>
            <a:ext cx="3666744"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Map&#10;&#10;Description automatically generated">
            <a:extLst>
              <a:ext uri="{FF2B5EF4-FFF2-40B4-BE49-F238E27FC236}">
                <a16:creationId xmlns:a16="http://schemas.microsoft.com/office/drawing/2014/main" id="{21A32A90-4E78-40A4-AF3A-2DFE33E78947}"/>
              </a:ext>
            </a:extLst>
          </p:cNvPr>
          <p:cNvPicPr>
            <a:picLocks noChangeAspect="1"/>
          </p:cNvPicPr>
          <p:nvPr/>
        </p:nvPicPr>
        <p:blipFill rotWithShape="1">
          <a:blip r:embed="rId2"/>
          <a:srcRect t="21117" b="5897"/>
          <a:stretch/>
        </p:blipFill>
        <p:spPr>
          <a:xfrm>
            <a:off x="649224" y="722376"/>
            <a:ext cx="3337560" cy="5413248"/>
          </a:xfrm>
          <a:prstGeom prst="rect">
            <a:avLst/>
          </a:prstGeom>
          <a:effectLst/>
        </p:spPr>
      </p:pic>
      <p:sp>
        <p:nvSpPr>
          <p:cNvPr id="3" name="Content Placeholder 2">
            <a:extLst>
              <a:ext uri="{FF2B5EF4-FFF2-40B4-BE49-F238E27FC236}">
                <a16:creationId xmlns:a16="http://schemas.microsoft.com/office/drawing/2014/main" id="{527ABDE6-D546-453E-9FB3-975D0C24E9F7}"/>
              </a:ext>
            </a:extLst>
          </p:cNvPr>
          <p:cNvSpPr>
            <a:spLocks noGrp="1"/>
          </p:cNvSpPr>
          <p:nvPr>
            <p:ph idx="1"/>
          </p:nvPr>
        </p:nvSpPr>
        <p:spPr>
          <a:xfrm>
            <a:off x="5214581" y="2438400"/>
            <a:ext cx="6422848" cy="3785419"/>
          </a:xfrm>
        </p:spPr>
        <p:txBody>
          <a:bodyPr vert="horz" lIns="91440" tIns="45720" rIns="91440" bIns="45720" rtlCol="0">
            <a:normAutofit/>
          </a:bodyPr>
          <a:lstStyle/>
          <a:p>
            <a:r>
              <a:rPr lang="en-US" sz="2000">
                <a:ea typeface="+mn-lt"/>
                <a:cs typeface="+mn-lt"/>
              </a:rPr>
              <a:t>This activity takes us to the page where we can check the location of the NGO. Nearby, NGOs which are ready to take the food from the customer or NGOs which are tied up with the application.AS customer adds a title (food is available) and goes to this particular activity it will show the location of the NGO. This activity is most important in our app and it links to the Real-Time Database of our Firebase Project.</a:t>
            </a:r>
            <a:endParaRPr lang="en-US" sz="2000"/>
          </a:p>
        </p:txBody>
      </p:sp>
    </p:spTree>
    <p:extLst>
      <p:ext uri="{BB962C8B-B14F-4D97-AF65-F5344CB8AC3E}">
        <p14:creationId xmlns:p14="http://schemas.microsoft.com/office/powerpoint/2010/main" val="4938681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Rectangle 8">
            <a:extLst>
              <a:ext uri="{FF2B5EF4-FFF2-40B4-BE49-F238E27FC236}">
                <a16:creationId xmlns:a16="http://schemas.microsoft.com/office/drawing/2014/main" id="{AFA67CD3-AB4E-4A7A-BEB8-53C445D8C4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726"/>
            <a:ext cx="5614875"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10">
            <a:extLst>
              <a:ext uri="{FF2B5EF4-FFF2-40B4-BE49-F238E27FC236}">
                <a16:creationId xmlns:a16="http://schemas.microsoft.com/office/drawing/2014/main" id="{07CF545F-9C2E-4446-97CD-AD92990C2B6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1C23CB83-39BD-494F-851C-87680B5A3FB7}"/>
              </a:ext>
            </a:extLst>
          </p:cNvPr>
          <p:cNvSpPr>
            <a:spLocks noGrp="1"/>
          </p:cNvSpPr>
          <p:nvPr>
            <p:ph type="title"/>
          </p:nvPr>
        </p:nvSpPr>
        <p:spPr>
          <a:xfrm>
            <a:off x="6094105" y="802955"/>
            <a:ext cx="4977976" cy="1454051"/>
          </a:xfrm>
        </p:spPr>
        <p:txBody>
          <a:bodyPr>
            <a:normAutofit/>
          </a:bodyPr>
          <a:lstStyle/>
          <a:p>
            <a:r>
              <a:rPr lang="en-US">
                <a:solidFill>
                  <a:srgbClr val="000000"/>
                </a:solidFill>
                <a:cs typeface="Calibri Light"/>
              </a:rPr>
              <a:t>TEAM MEMBERS</a:t>
            </a:r>
            <a:endParaRPr lang="en-US">
              <a:solidFill>
                <a:srgbClr val="000000"/>
              </a:solidFill>
            </a:endParaRPr>
          </a:p>
        </p:txBody>
      </p:sp>
      <p:sp>
        <p:nvSpPr>
          <p:cNvPr id="13" name="Freeform 62">
            <a:extLst>
              <a:ext uri="{FF2B5EF4-FFF2-40B4-BE49-F238E27FC236}">
                <a16:creationId xmlns:a16="http://schemas.microsoft.com/office/drawing/2014/main" id="{339C8D78-A644-462F-B674-F440635E53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38619"/>
            <a:ext cx="5000438" cy="5400962"/>
          </a:xfrm>
          <a:custGeom>
            <a:avLst/>
            <a:gdLst>
              <a:gd name="connsiteX0" fmla="*/ 2299956 w 5000438"/>
              <a:gd name="connsiteY0" fmla="*/ 0 h 5400962"/>
              <a:gd name="connsiteX1" fmla="*/ 5000438 w 5000438"/>
              <a:gd name="connsiteY1" fmla="*/ 2700481 h 5400962"/>
              <a:gd name="connsiteX2" fmla="*/ 2299956 w 5000438"/>
              <a:gd name="connsiteY2" fmla="*/ 5400962 h 5400962"/>
              <a:gd name="connsiteX3" fmla="*/ 60675 w 5000438"/>
              <a:gd name="connsiteY3" fmla="*/ 4210346 h 5400962"/>
              <a:gd name="connsiteX4" fmla="*/ 0 w 5000438"/>
              <a:gd name="connsiteY4" fmla="*/ 4110472 h 5400962"/>
              <a:gd name="connsiteX5" fmla="*/ 0 w 5000438"/>
              <a:gd name="connsiteY5" fmla="*/ 1290491 h 5400962"/>
              <a:gd name="connsiteX6" fmla="*/ 60675 w 5000438"/>
              <a:gd name="connsiteY6" fmla="*/ 1190617 h 5400962"/>
              <a:gd name="connsiteX7" fmla="*/ 2299956 w 5000438"/>
              <a:gd name="connsiteY7" fmla="*/ 0 h 540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0438" h="5400962">
                <a:moveTo>
                  <a:pt x="2299956" y="0"/>
                </a:moveTo>
                <a:cubicBezTo>
                  <a:pt x="3791390" y="0"/>
                  <a:pt x="5000438" y="1209047"/>
                  <a:pt x="5000438" y="2700481"/>
                </a:cubicBezTo>
                <a:cubicBezTo>
                  <a:pt x="5000438" y="4191915"/>
                  <a:pt x="3791390" y="5400962"/>
                  <a:pt x="2299956" y="5400962"/>
                </a:cubicBezTo>
                <a:cubicBezTo>
                  <a:pt x="1367810" y="5400962"/>
                  <a:pt x="545971" y="4928678"/>
                  <a:pt x="60675" y="4210346"/>
                </a:cubicBezTo>
                <a:lnTo>
                  <a:pt x="0" y="4110472"/>
                </a:lnTo>
                <a:lnTo>
                  <a:pt x="0" y="1290491"/>
                </a:lnTo>
                <a:lnTo>
                  <a:pt x="60675" y="1190617"/>
                </a:lnTo>
                <a:cubicBezTo>
                  <a:pt x="545971" y="472284"/>
                  <a:pt x="1367810" y="0"/>
                  <a:pt x="2299956"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85000"/>
                  </a:schemeClr>
                </a:gs>
                <a:gs pos="100000">
                  <a:schemeClr val="bg2">
                    <a:lumMod val="8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4" descr="Logo, company name&#10;&#10;Description automatically generated">
            <a:extLst>
              <a:ext uri="{FF2B5EF4-FFF2-40B4-BE49-F238E27FC236}">
                <a16:creationId xmlns:a16="http://schemas.microsoft.com/office/drawing/2014/main" id="{2DAD131A-8F2C-4DF3-AD79-77C5B0D797CC}"/>
              </a:ext>
            </a:extLst>
          </p:cNvPr>
          <p:cNvPicPr>
            <a:picLocks noChangeAspect="1"/>
          </p:cNvPicPr>
          <p:nvPr/>
        </p:nvPicPr>
        <p:blipFill>
          <a:blip r:embed="rId3"/>
          <a:stretch>
            <a:fillRect/>
          </a:stretch>
        </p:blipFill>
        <p:spPr>
          <a:xfrm>
            <a:off x="429349" y="1667689"/>
            <a:ext cx="3661831" cy="3542820"/>
          </a:xfrm>
          <a:prstGeom prst="rect">
            <a:avLst/>
          </a:prstGeom>
        </p:spPr>
      </p:pic>
      <p:sp>
        <p:nvSpPr>
          <p:cNvPr id="3" name="Content Placeholder 2">
            <a:extLst>
              <a:ext uri="{FF2B5EF4-FFF2-40B4-BE49-F238E27FC236}">
                <a16:creationId xmlns:a16="http://schemas.microsoft.com/office/drawing/2014/main" id="{4326099B-2E95-4F21-A2BF-D53370223A4F}"/>
              </a:ext>
            </a:extLst>
          </p:cNvPr>
          <p:cNvSpPr>
            <a:spLocks noGrp="1"/>
          </p:cNvSpPr>
          <p:nvPr>
            <p:ph idx="1"/>
          </p:nvPr>
        </p:nvSpPr>
        <p:spPr>
          <a:xfrm>
            <a:off x="6090574" y="2421682"/>
            <a:ext cx="4977578" cy="3639289"/>
          </a:xfrm>
        </p:spPr>
        <p:txBody>
          <a:bodyPr vert="horz" lIns="91440" tIns="45720" rIns="91440" bIns="45720" rtlCol="0" anchor="ctr">
            <a:normAutofit/>
          </a:bodyPr>
          <a:lstStyle/>
          <a:p>
            <a:r>
              <a:rPr lang="en-US" sz="2000">
                <a:solidFill>
                  <a:srgbClr val="000000"/>
                </a:solidFill>
                <a:cs typeface="Calibri"/>
              </a:rPr>
              <a:t>1.SANAL MISHRA</a:t>
            </a:r>
          </a:p>
          <a:p>
            <a:r>
              <a:rPr lang="en-US" sz="2000">
                <a:solidFill>
                  <a:srgbClr val="000000"/>
                </a:solidFill>
                <a:cs typeface="Calibri"/>
              </a:rPr>
              <a:t>2.SARVENDRA KR.SINGH</a:t>
            </a:r>
          </a:p>
          <a:p>
            <a:r>
              <a:rPr lang="en-US" sz="2000">
                <a:solidFill>
                  <a:srgbClr val="000000"/>
                </a:solidFill>
                <a:cs typeface="Calibri"/>
              </a:rPr>
              <a:t>3.UTKARSH AGRAWAL</a:t>
            </a:r>
          </a:p>
          <a:p>
            <a:r>
              <a:rPr lang="en-US" sz="2000">
                <a:solidFill>
                  <a:srgbClr val="000000"/>
                </a:solidFill>
                <a:cs typeface="Calibri"/>
              </a:rPr>
              <a:t>4.PRABHAT KR.SINGH</a:t>
            </a:r>
          </a:p>
        </p:txBody>
      </p:sp>
    </p:spTree>
    <p:extLst>
      <p:ext uri="{BB962C8B-B14F-4D97-AF65-F5344CB8AC3E}">
        <p14:creationId xmlns:p14="http://schemas.microsoft.com/office/powerpoint/2010/main" val="24267966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20">
            <a:extLst>
              <a:ext uri="{FF2B5EF4-FFF2-40B4-BE49-F238E27FC236}">
                <a16:creationId xmlns:a16="http://schemas.microsoft.com/office/drawing/2014/main" id="{EFF8DD6B-E2E6-4D3E-972B-A1131F4CE0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20405DE-A14E-46E0-B0F8-660D2A0FA72E}"/>
              </a:ext>
            </a:extLst>
          </p:cNvPr>
          <p:cNvSpPr>
            <a:spLocks noGrp="1"/>
          </p:cNvSpPr>
          <p:nvPr>
            <p:ph type="title"/>
          </p:nvPr>
        </p:nvSpPr>
        <p:spPr>
          <a:xfrm>
            <a:off x="5214579" y="629266"/>
            <a:ext cx="6422849" cy="1676603"/>
          </a:xfrm>
        </p:spPr>
        <p:txBody>
          <a:bodyPr>
            <a:normAutofit/>
          </a:bodyPr>
          <a:lstStyle/>
          <a:p>
            <a:r>
              <a:rPr lang="en-US" b="1" dirty="0">
                <a:ea typeface="+mj-lt"/>
                <a:cs typeface="+mj-lt"/>
              </a:rPr>
              <a:t>CUSTOMER PROFILE ACTIVITY</a:t>
            </a:r>
            <a:endParaRPr lang="en-US" dirty="0">
              <a:cs typeface="Calibri Light"/>
            </a:endParaRPr>
          </a:p>
          <a:p>
            <a:endParaRPr lang="en-US" dirty="0">
              <a:cs typeface="Calibri Light"/>
            </a:endParaRPr>
          </a:p>
        </p:txBody>
      </p:sp>
      <p:sp>
        <p:nvSpPr>
          <p:cNvPr id="23" name="Rectangle 22">
            <a:extLst>
              <a:ext uri="{FF2B5EF4-FFF2-40B4-BE49-F238E27FC236}">
                <a16:creationId xmlns:a16="http://schemas.microsoft.com/office/drawing/2014/main" id="{8E20FA99-AAAC-4AF3-9FAE-707420324F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36008"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ounded Rectangle 9">
            <a:extLst>
              <a:ext uri="{FF2B5EF4-FFF2-40B4-BE49-F238E27FC236}">
                <a16:creationId xmlns:a16="http://schemas.microsoft.com/office/drawing/2014/main" id="{9573BE85-6043-4C3A-A7DD-483A0A5FB7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632" y="559407"/>
            <a:ext cx="3666744"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7" descr="Text&#10;&#10;Description automatically generated">
            <a:extLst>
              <a:ext uri="{FF2B5EF4-FFF2-40B4-BE49-F238E27FC236}">
                <a16:creationId xmlns:a16="http://schemas.microsoft.com/office/drawing/2014/main" id="{541CF442-B9BB-4DDF-BD53-4F91F9E4C14C}"/>
              </a:ext>
            </a:extLst>
          </p:cNvPr>
          <p:cNvPicPr>
            <a:picLocks noChangeAspect="1"/>
          </p:cNvPicPr>
          <p:nvPr/>
        </p:nvPicPr>
        <p:blipFill rotWithShape="1">
          <a:blip r:embed="rId2"/>
          <a:srcRect b="27014"/>
          <a:stretch/>
        </p:blipFill>
        <p:spPr>
          <a:xfrm>
            <a:off x="649224" y="722376"/>
            <a:ext cx="3337560" cy="5413248"/>
          </a:xfrm>
          <a:prstGeom prst="rect">
            <a:avLst/>
          </a:prstGeom>
          <a:effectLst/>
        </p:spPr>
      </p:pic>
      <p:sp>
        <p:nvSpPr>
          <p:cNvPr id="6" name="Content Placeholder 5">
            <a:extLst>
              <a:ext uri="{FF2B5EF4-FFF2-40B4-BE49-F238E27FC236}">
                <a16:creationId xmlns:a16="http://schemas.microsoft.com/office/drawing/2014/main" id="{A9E1FC33-900F-485A-A347-E3C5B20DB667}"/>
              </a:ext>
            </a:extLst>
          </p:cNvPr>
          <p:cNvSpPr>
            <a:spLocks noGrp="1"/>
          </p:cNvSpPr>
          <p:nvPr>
            <p:ph idx="1"/>
          </p:nvPr>
        </p:nvSpPr>
        <p:spPr>
          <a:xfrm>
            <a:off x="5214581" y="2438400"/>
            <a:ext cx="6422848" cy="3785419"/>
          </a:xfrm>
        </p:spPr>
        <p:txBody>
          <a:bodyPr vert="horz" lIns="91440" tIns="45720" rIns="91440" bIns="45720" rtlCol="0">
            <a:normAutofit/>
          </a:bodyPr>
          <a:lstStyle/>
          <a:p>
            <a:r>
              <a:rPr lang="en-US" sz="2000">
                <a:ea typeface="+mn-lt"/>
                <a:cs typeface="+mn-lt"/>
              </a:rPr>
              <a:t>This activity tells us about the customer which is willing to donate the food identity this module contains all the fields of customer identity that like name, email, address, and profile photo. This module link(merge) with customer login module in this module the customer can view his or her profile and also update his or her profile when there is a change in any of the customer's fields. The module contains a database of customers.</a:t>
            </a:r>
            <a:endParaRPr lang="en-US" sz="2000"/>
          </a:p>
        </p:txBody>
      </p:sp>
    </p:spTree>
    <p:extLst>
      <p:ext uri="{BB962C8B-B14F-4D97-AF65-F5344CB8AC3E}">
        <p14:creationId xmlns:p14="http://schemas.microsoft.com/office/powerpoint/2010/main" val="11421470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EFF8DD6B-E2E6-4D3E-972B-A1131F4CE0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9E12431-5690-4A90-96C2-7112BCB9E214}"/>
              </a:ext>
            </a:extLst>
          </p:cNvPr>
          <p:cNvSpPr>
            <a:spLocks noGrp="1"/>
          </p:cNvSpPr>
          <p:nvPr>
            <p:ph type="title"/>
          </p:nvPr>
        </p:nvSpPr>
        <p:spPr>
          <a:xfrm>
            <a:off x="5214579" y="629266"/>
            <a:ext cx="6422849" cy="1676603"/>
          </a:xfrm>
        </p:spPr>
        <p:txBody>
          <a:bodyPr>
            <a:normAutofit/>
          </a:bodyPr>
          <a:lstStyle/>
          <a:p>
            <a:r>
              <a:rPr lang="en-US" b="1" dirty="0">
                <a:ea typeface="+mj-lt"/>
                <a:cs typeface="+mj-lt"/>
              </a:rPr>
              <a:t>NGO ROFILE ACTIVITY</a:t>
            </a:r>
            <a:endParaRPr lang="en-US" dirty="0">
              <a:ea typeface="+mj-lt"/>
              <a:cs typeface="+mj-lt"/>
            </a:endParaRPr>
          </a:p>
          <a:p>
            <a:endParaRPr lang="en-US" dirty="0">
              <a:cs typeface="Calibri Light"/>
            </a:endParaRPr>
          </a:p>
        </p:txBody>
      </p:sp>
      <p:sp>
        <p:nvSpPr>
          <p:cNvPr id="23" name="Rectangle 22">
            <a:extLst>
              <a:ext uri="{FF2B5EF4-FFF2-40B4-BE49-F238E27FC236}">
                <a16:creationId xmlns:a16="http://schemas.microsoft.com/office/drawing/2014/main" id="{8E20FA99-AAAC-4AF3-9FAE-707420324F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36008"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ounded Rectangle 9">
            <a:extLst>
              <a:ext uri="{FF2B5EF4-FFF2-40B4-BE49-F238E27FC236}">
                <a16:creationId xmlns:a16="http://schemas.microsoft.com/office/drawing/2014/main" id="{9573BE85-6043-4C3A-A7DD-483A0A5FB7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632" y="559407"/>
            <a:ext cx="3666744"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6" descr="Text, letter&#10;&#10;Description automatically generated">
            <a:extLst>
              <a:ext uri="{FF2B5EF4-FFF2-40B4-BE49-F238E27FC236}">
                <a16:creationId xmlns:a16="http://schemas.microsoft.com/office/drawing/2014/main" id="{811A3037-080B-49A7-976B-C09497C28B17}"/>
              </a:ext>
            </a:extLst>
          </p:cNvPr>
          <p:cNvPicPr>
            <a:picLocks noChangeAspect="1"/>
          </p:cNvPicPr>
          <p:nvPr/>
        </p:nvPicPr>
        <p:blipFill rotWithShape="1">
          <a:blip r:embed="rId2"/>
          <a:srcRect b="27014"/>
          <a:stretch/>
        </p:blipFill>
        <p:spPr>
          <a:xfrm>
            <a:off x="649224" y="722376"/>
            <a:ext cx="3337560" cy="5413248"/>
          </a:xfrm>
          <a:prstGeom prst="rect">
            <a:avLst/>
          </a:prstGeom>
          <a:effectLst/>
        </p:spPr>
      </p:pic>
      <p:sp>
        <p:nvSpPr>
          <p:cNvPr id="3" name="Content Placeholder 2">
            <a:extLst>
              <a:ext uri="{FF2B5EF4-FFF2-40B4-BE49-F238E27FC236}">
                <a16:creationId xmlns:a16="http://schemas.microsoft.com/office/drawing/2014/main" id="{EE64592D-31CF-4332-AD4F-62F713065B42}"/>
              </a:ext>
            </a:extLst>
          </p:cNvPr>
          <p:cNvSpPr>
            <a:spLocks noGrp="1"/>
          </p:cNvSpPr>
          <p:nvPr>
            <p:ph idx="1"/>
          </p:nvPr>
        </p:nvSpPr>
        <p:spPr>
          <a:xfrm>
            <a:off x="5214581" y="2438400"/>
            <a:ext cx="6422848" cy="3785419"/>
          </a:xfrm>
        </p:spPr>
        <p:txBody>
          <a:bodyPr vert="horz" lIns="91440" tIns="45720" rIns="91440" bIns="45720" rtlCol="0">
            <a:normAutofit/>
          </a:bodyPr>
          <a:lstStyle/>
          <a:p>
            <a:r>
              <a:rPr lang="en-US" sz="2000">
                <a:ea typeface="+mn-lt"/>
                <a:cs typeface="+mn-lt"/>
              </a:rPr>
              <a:t>This activity tells us about the driver profile from our database which will be carrying the food from the customer from NGO. This module contains all the fields of driver identity that like name, email, address, about, and profile photo. This module is likely a customer profile it merges with driver login here driver can view his profile and can also update his profile when there is a change in any of the given fields. This module contains a database of drivers.</a:t>
            </a:r>
            <a:endParaRPr lang="en-US" sz="2000"/>
          </a:p>
        </p:txBody>
      </p:sp>
    </p:spTree>
    <p:extLst>
      <p:ext uri="{BB962C8B-B14F-4D97-AF65-F5344CB8AC3E}">
        <p14:creationId xmlns:p14="http://schemas.microsoft.com/office/powerpoint/2010/main" val="22640930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27D73B4-9F5C-4A64-A179-51B9500CB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C1F06963-6374-4B48-844F-071A9BAAAE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9528" y="554152"/>
            <a:ext cx="5742189" cy="5742189"/>
          </a:xfrm>
          <a:prstGeom prst="ellipse">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E7BFF2-597F-46F8-AD56-A904DE46A214}"/>
              </a:ext>
            </a:extLst>
          </p:cNvPr>
          <p:cNvSpPr>
            <a:spLocks noGrp="1"/>
          </p:cNvSpPr>
          <p:nvPr>
            <p:ph type="title"/>
          </p:nvPr>
        </p:nvSpPr>
        <p:spPr>
          <a:xfrm>
            <a:off x="1245072" y="1289765"/>
            <a:ext cx="3651101" cy="4270963"/>
          </a:xfrm>
        </p:spPr>
        <p:txBody>
          <a:bodyPr anchor="ctr">
            <a:normAutofit/>
          </a:bodyPr>
          <a:lstStyle/>
          <a:p>
            <a:pPr algn="ctr"/>
            <a:r>
              <a:rPr lang="en-US" sz="5200" b="1" dirty="0" err="1">
                <a:solidFill>
                  <a:srgbClr val="FFFFFF"/>
                </a:solidFill>
                <a:ea typeface="+mj-lt"/>
                <a:cs typeface="+mj-lt"/>
              </a:rPr>
              <a:t>OnAppkilled</a:t>
            </a:r>
            <a:r>
              <a:rPr lang="en-US" sz="5200" b="1" dirty="0">
                <a:solidFill>
                  <a:srgbClr val="FFFFFF"/>
                </a:solidFill>
                <a:ea typeface="+mj-lt"/>
                <a:cs typeface="+mj-lt"/>
              </a:rPr>
              <a:t> Activity</a:t>
            </a:r>
            <a:endParaRPr lang="en-US" sz="5200" dirty="0">
              <a:solidFill>
                <a:srgbClr val="FFFFFF"/>
              </a:solidFill>
              <a:cs typeface="Calibri Light"/>
            </a:endParaRPr>
          </a:p>
          <a:p>
            <a:pPr algn="ctr"/>
            <a:endParaRPr lang="en-US" sz="5200">
              <a:solidFill>
                <a:srgbClr val="FFFFFF"/>
              </a:solidFill>
              <a:cs typeface="Calibri Light"/>
            </a:endParaRPr>
          </a:p>
        </p:txBody>
      </p:sp>
      <p:sp>
        <p:nvSpPr>
          <p:cNvPr id="12"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3493" y="374394"/>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2"/>
          </a:solidFill>
          <a:ln w="776" cap="flat">
            <a:noFill/>
            <a:prstDash val="solid"/>
            <a:miter/>
          </a:ln>
        </p:spPr>
        <p:txBody>
          <a:bodyPr rtlCol="0" anchor="ctr"/>
          <a:lstStyle/>
          <a:p>
            <a:endParaRPr lang="en-US"/>
          </a:p>
        </p:txBody>
      </p:sp>
      <p:sp>
        <p:nvSpPr>
          <p:cNvPr id="14"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0109" y="1084507"/>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2"/>
          </a:solidFill>
          <a:ln w="751" cap="flat">
            <a:noFill/>
            <a:prstDash val="solid"/>
            <a:miter/>
          </a:ln>
        </p:spPr>
        <p:txBody>
          <a:bodyPr rtlCol="0" anchor="ctr"/>
          <a:lstStyle/>
          <a:p>
            <a:endParaRPr lang="en-US"/>
          </a:p>
        </p:txBody>
      </p:sp>
      <p:sp>
        <p:nvSpPr>
          <p:cNvPr id="3" name="Content Placeholder 2">
            <a:extLst>
              <a:ext uri="{FF2B5EF4-FFF2-40B4-BE49-F238E27FC236}">
                <a16:creationId xmlns:a16="http://schemas.microsoft.com/office/drawing/2014/main" id="{5810ED8F-D582-45FD-9D86-82E242F347FA}"/>
              </a:ext>
            </a:extLst>
          </p:cNvPr>
          <p:cNvSpPr>
            <a:spLocks noGrp="1"/>
          </p:cNvSpPr>
          <p:nvPr>
            <p:ph idx="1"/>
          </p:nvPr>
        </p:nvSpPr>
        <p:spPr>
          <a:xfrm>
            <a:off x="6297233" y="518400"/>
            <a:ext cx="4771607" cy="5837949"/>
          </a:xfrm>
        </p:spPr>
        <p:txBody>
          <a:bodyPr vert="horz" lIns="91440" tIns="45720" rIns="91440" bIns="45720" rtlCol="0" anchor="ctr">
            <a:normAutofit/>
          </a:bodyPr>
          <a:lstStyle/>
          <a:p>
            <a:r>
              <a:rPr lang="en-US" sz="2000" b="1">
                <a:solidFill>
                  <a:schemeClr val="tx1">
                    <a:alpha val="80000"/>
                  </a:schemeClr>
                </a:solidFill>
                <a:ea typeface="+mn-lt"/>
                <a:cs typeface="+mn-lt"/>
              </a:rPr>
              <a:t>This activity comes into effect the moment we are authorised for any one module of our app.</a:t>
            </a:r>
            <a:endParaRPr lang="en-US" sz="2000">
              <a:solidFill>
                <a:schemeClr val="tx1">
                  <a:alpha val="80000"/>
                </a:schemeClr>
              </a:solidFill>
              <a:cs typeface="Calibri" panose="020F0502020204030204"/>
            </a:endParaRPr>
          </a:p>
          <a:p>
            <a:r>
              <a:rPr lang="en-US" sz="2000" b="1">
                <a:solidFill>
                  <a:schemeClr val="tx1">
                    <a:alpha val="80000"/>
                  </a:schemeClr>
                </a:solidFill>
                <a:ea typeface="+mn-lt"/>
                <a:cs typeface="+mn-lt"/>
              </a:rPr>
              <a:t>The activity prevents our data from being lost when the app is killed/crashed.</a:t>
            </a:r>
            <a:endParaRPr lang="en-US" sz="2000">
              <a:solidFill>
                <a:schemeClr val="tx1">
                  <a:alpha val="80000"/>
                </a:schemeClr>
              </a:solidFill>
              <a:cs typeface="Calibri" panose="020F0502020204030204"/>
            </a:endParaRPr>
          </a:p>
          <a:p>
            <a:r>
              <a:rPr lang="en-US" sz="2000" b="1">
                <a:solidFill>
                  <a:schemeClr val="tx1">
                    <a:alpha val="80000"/>
                  </a:schemeClr>
                </a:solidFill>
                <a:ea typeface="+mn-lt"/>
                <a:cs typeface="+mn-lt"/>
              </a:rPr>
              <a:t>When the App crashes then it redirects the customer to the login page or in the main activity page .</a:t>
            </a:r>
            <a:endParaRPr lang="en-US" sz="2000">
              <a:solidFill>
                <a:schemeClr val="tx1">
                  <a:alpha val="80000"/>
                </a:schemeClr>
              </a:solidFill>
              <a:cs typeface="Calibri" panose="020F0502020204030204"/>
            </a:endParaRPr>
          </a:p>
          <a:p>
            <a:r>
              <a:rPr lang="en-US" sz="2000" b="1" dirty="0">
                <a:solidFill>
                  <a:schemeClr val="tx1">
                    <a:alpha val="80000"/>
                  </a:schemeClr>
                </a:solidFill>
                <a:ea typeface="+mn-lt"/>
                <a:cs typeface="+mn-lt"/>
              </a:rPr>
              <a:t>The most important reason [apps crash] is the responsiveness and your app hanging when you're trying to get some data, or you have submitted something and you're waiting for a response.</a:t>
            </a:r>
            <a:endParaRPr lang="en-US" sz="2000" dirty="0">
              <a:solidFill>
                <a:schemeClr val="tx1">
                  <a:alpha val="80000"/>
                </a:schemeClr>
              </a:solidFill>
              <a:cs typeface="Calibri" panose="020F0502020204030204"/>
            </a:endParaRPr>
          </a:p>
        </p:txBody>
      </p:sp>
      <p:sp>
        <p:nvSpPr>
          <p:cNvPr id="16"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36547" y="5751820"/>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2"/>
          </a:solidFill>
          <a:ln w="516" cap="flat">
            <a:noFill/>
            <a:prstDash val="solid"/>
            <a:miter/>
          </a:ln>
        </p:spPr>
        <p:txBody>
          <a:bodyPr rtlCol="0" anchor="ctr"/>
          <a:lstStyle/>
          <a:p>
            <a:endParaRPr lang="en-US"/>
          </a:p>
        </p:txBody>
      </p:sp>
      <p:cxnSp>
        <p:nvCxnSpPr>
          <p:cNvPr id="18" name="Straight Connector 17">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0394"/>
            <a:ext cx="0" cy="3238728"/>
          </a:xfrm>
          <a:prstGeom prst="line">
            <a:avLst/>
          </a:prstGeom>
          <a:ln w="25400" cap="sq">
            <a:gradFill flip="none" rotWithShape="1">
              <a:gsLst>
                <a:gs pos="0">
                  <a:schemeClr val="accent1"/>
                </a:gs>
                <a:gs pos="100000">
                  <a:schemeClr val="accent2"/>
                </a:gs>
              </a:gsLst>
              <a:lin ang="5400000" scaled="0"/>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41326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F9B822F-893E-44C8-963C-64F50ACECB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BF87945-A001-489F-9D9B-7D9435F0B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8639" y="347471"/>
            <a:ext cx="11100816" cy="180136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1459533-5376-4874-82C5-1903C7621DCF}"/>
              </a:ext>
            </a:extLst>
          </p:cNvPr>
          <p:cNvSpPr>
            <a:spLocks noGrp="1"/>
          </p:cNvSpPr>
          <p:nvPr>
            <p:ph type="title"/>
          </p:nvPr>
        </p:nvSpPr>
        <p:spPr>
          <a:xfrm>
            <a:off x="838200" y="585216"/>
            <a:ext cx="10515600" cy="1325563"/>
          </a:xfrm>
        </p:spPr>
        <p:txBody>
          <a:bodyPr>
            <a:normAutofit/>
          </a:bodyPr>
          <a:lstStyle/>
          <a:p>
            <a:r>
              <a:rPr lang="en-US" b="1">
                <a:solidFill>
                  <a:schemeClr val="bg1"/>
                </a:solidFill>
                <a:ea typeface="+mj-lt"/>
                <a:cs typeface="+mj-lt"/>
              </a:rPr>
              <a:t>FIREBASE PROJECT</a:t>
            </a:r>
            <a:endParaRPr lang="en-US">
              <a:solidFill>
                <a:schemeClr val="bg1"/>
              </a:solidFill>
            </a:endParaRPr>
          </a:p>
        </p:txBody>
      </p:sp>
      <p:pic>
        <p:nvPicPr>
          <p:cNvPr id="4" name="Picture 4" descr="Text&#10;&#10;Description automatically generated">
            <a:extLst>
              <a:ext uri="{FF2B5EF4-FFF2-40B4-BE49-F238E27FC236}">
                <a16:creationId xmlns:a16="http://schemas.microsoft.com/office/drawing/2014/main" id="{31558A90-ADAD-4E88-8FA6-FAFCD1472DDC}"/>
              </a:ext>
            </a:extLst>
          </p:cNvPr>
          <p:cNvPicPr>
            <a:picLocks noChangeAspect="1"/>
          </p:cNvPicPr>
          <p:nvPr/>
        </p:nvPicPr>
        <p:blipFill rotWithShape="1">
          <a:blip r:embed="rId2"/>
          <a:srcRect l="2328" r="1831" b="-3"/>
          <a:stretch/>
        </p:blipFill>
        <p:spPr>
          <a:xfrm>
            <a:off x="841248" y="2516777"/>
            <a:ext cx="6236208" cy="3660185"/>
          </a:xfrm>
          <a:prstGeom prst="rect">
            <a:avLst/>
          </a:prstGeom>
        </p:spPr>
      </p:pic>
      <p:sp>
        <p:nvSpPr>
          <p:cNvPr id="3" name="Content Placeholder 2">
            <a:extLst>
              <a:ext uri="{FF2B5EF4-FFF2-40B4-BE49-F238E27FC236}">
                <a16:creationId xmlns:a16="http://schemas.microsoft.com/office/drawing/2014/main" id="{E84C5545-6A51-4EED-8B55-AEEDB1C21CFA}"/>
              </a:ext>
            </a:extLst>
          </p:cNvPr>
          <p:cNvSpPr>
            <a:spLocks noGrp="1"/>
          </p:cNvSpPr>
          <p:nvPr>
            <p:ph idx="1"/>
          </p:nvPr>
        </p:nvSpPr>
        <p:spPr>
          <a:xfrm>
            <a:off x="7546848" y="2516777"/>
            <a:ext cx="3803904" cy="3660185"/>
          </a:xfrm>
        </p:spPr>
        <p:txBody>
          <a:bodyPr vert="horz" lIns="91440" tIns="45720" rIns="91440" bIns="45720" rtlCol="0" anchor="ctr">
            <a:normAutofit/>
          </a:bodyPr>
          <a:lstStyle/>
          <a:p>
            <a:r>
              <a:rPr lang="en-US" sz="1700" b="1">
                <a:ea typeface="+mn-lt"/>
                <a:cs typeface="+mn-lt"/>
              </a:rPr>
              <a:t>Firebase Authentication provides backend services, easy-to-use SDKs, and ready-made UI libraries to authenticate users to your app. It supports authentication using passwords,phone numbers, popular federated identity providers like Google, Facebook and Twitter, and more.Firebase Authentication integrates tightly with other Firebase services, and it leverages industry standards like OAuth 2.0 and OpenID Connect, so it can be easily integrated with your custom backend.</a:t>
            </a:r>
          </a:p>
          <a:p>
            <a:endParaRPr lang="en-US" sz="1700" b="1">
              <a:cs typeface="Calibri"/>
            </a:endParaRPr>
          </a:p>
        </p:txBody>
      </p:sp>
    </p:spTree>
    <p:extLst>
      <p:ext uri="{BB962C8B-B14F-4D97-AF65-F5344CB8AC3E}">
        <p14:creationId xmlns:p14="http://schemas.microsoft.com/office/powerpoint/2010/main" val="40240550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27D73B4-9F5C-4A64-A179-51B9500CB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C1F06963-6374-4B48-844F-071A9BAAAE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9528" y="554152"/>
            <a:ext cx="5742189" cy="5742189"/>
          </a:xfrm>
          <a:prstGeom prst="ellipse">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6FD0533-98CE-466F-B5D2-DBE8C8AE8818}"/>
              </a:ext>
            </a:extLst>
          </p:cNvPr>
          <p:cNvSpPr>
            <a:spLocks noGrp="1"/>
          </p:cNvSpPr>
          <p:nvPr>
            <p:ph type="title"/>
          </p:nvPr>
        </p:nvSpPr>
        <p:spPr>
          <a:xfrm>
            <a:off x="1245072" y="1289765"/>
            <a:ext cx="3651101" cy="4270963"/>
          </a:xfrm>
        </p:spPr>
        <p:txBody>
          <a:bodyPr anchor="ctr">
            <a:normAutofit/>
          </a:bodyPr>
          <a:lstStyle/>
          <a:p>
            <a:pPr algn="ctr"/>
            <a:r>
              <a:rPr lang="en-US" sz="5600" b="1">
                <a:solidFill>
                  <a:srgbClr val="FFFFFF"/>
                </a:solidFill>
                <a:ea typeface="+mj-lt"/>
                <a:cs typeface="+mj-lt"/>
              </a:rPr>
              <a:t>References</a:t>
            </a:r>
            <a:endParaRPr lang="en-US" sz="5600">
              <a:solidFill>
                <a:srgbClr val="FFFFFF"/>
              </a:solidFill>
            </a:endParaRPr>
          </a:p>
        </p:txBody>
      </p:sp>
      <p:sp>
        <p:nvSpPr>
          <p:cNvPr id="12"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3493" y="374394"/>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2"/>
          </a:solidFill>
          <a:ln w="776" cap="flat">
            <a:noFill/>
            <a:prstDash val="solid"/>
            <a:miter/>
          </a:ln>
        </p:spPr>
        <p:txBody>
          <a:bodyPr rtlCol="0" anchor="ctr"/>
          <a:lstStyle/>
          <a:p>
            <a:endParaRPr lang="en-US"/>
          </a:p>
        </p:txBody>
      </p:sp>
      <p:sp>
        <p:nvSpPr>
          <p:cNvPr id="14"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0109" y="1084507"/>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2"/>
          </a:solidFill>
          <a:ln w="751" cap="flat">
            <a:noFill/>
            <a:prstDash val="solid"/>
            <a:miter/>
          </a:ln>
        </p:spPr>
        <p:txBody>
          <a:bodyPr rtlCol="0" anchor="ctr"/>
          <a:lstStyle/>
          <a:p>
            <a:endParaRPr lang="en-US"/>
          </a:p>
        </p:txBody>
      </p:sp>
      <p:sp>
        <p:nvSpPr>
          <p:cNvPr id="3" name="Content Placeholder 2">
            <a:extLst>
              <a:ext uri="{FF2B5EF4-FFF2-40B4-BE49-F238E27FC236}">
                <a16:creationId xmlns:a16="http://schemas.microsoft.com/office/drawing/2014/main" id="{AA3D8B85-27F5-49FB-8BB3-C233562AA504}"/>
              </a:ext>
            </a:extLst>
          </p:cNvPr>
          <p:cNvSpPr>
            <a:spLocks noGrp="1"/>
          </p:cNvSpPr>
          <p:nvPr>
            <p:ph idx="1"/>
          </p:nvPr>
        </p:nvSpPr>
        <p:spPr>
          <a:xfrm>
            <a:off x="6297233" y="518400"/>
            <a:ext cx="4771607" cy="5837949"/>
          </a:xfrm>
        </p:spPr>
        <p:txBody>
          <a:bodyPr vert="horz" lIns="91440" tIns="45720" rIns="91440" bIns="45720" rtlCol="0" anchor="ctr">
            <a:normAutofit/>
          </a:bodyPr>
          <a:lstStyle/>
          <a:p>
            <a:r>
              <a:rPr lang="en-US" sz="1400" b="1">
                <a:solidFill>
                  <a:schemeClr val="tx1">
                    <a:alpha val="80000"/>
                  </a:schemeClr>
                </a:solidFill>
                <a:ea typeface="+mn-lt"/>
                <a:cs typeface="+mn-lt"/>
              </a:rPr>
              <a:t>Realtime tracking management system using GPS,GPRS.</a:t>
            </a:r>
            <a:endParaRPr lang="en-US" sz="1400">
              <a:solidFill>
                <a:schemeClr val="tx1">
                  <a:alpha val="80000"/>
                </a:schemeClr>
              </a:solidFill>
              <a:cs typeface="Calibri" panose="020F0502020204030204"/>
            </a:endParaRPr>
          </a:p>
          <a:p>
            <a:endParaRPr lang="en-US" sz="1400">
              <a:solidFill>
                <a:schemeClr val="tx1">
                  <a:alpha val="80000"/>
                </a:schemeClr>
              </a:solidFill>
            </a:endParaRPr>
          </a:p>
          <a:p>
            <a:r>
              <a:rPr lang="en-US" sz="1400" b="1">
                <a:solidFill>
                  <a:schemeClr val="tx1">
                    <a:alpha val="80000"/>
                  </a:schemeClr>
                </a:solidFill>
                <a:ea typeface="+mn-lt"/>
                <a:cs typeface="+mn-lt"/>
              </a:rPr>
              <a:t>We preferred </a:t>
            </a:r>
            <a:r>
              <a:rPr lang="en-US" sz="1400" b="1">
                <a:solidFill>
                  <a:schemeClr val="tx1">
                    <a:alpha val="80000"/>
                  </a:schemeClr>
                </a:solidFill>
                <a:ea typeface="+mn-lt"/>
                <a:cs typeface="+mn-lt"/>
                <a:hlinkClick r:id="rId2"/>
              </a:rPr>
              <a:t>h</a:t>
            </a:r>
            <a:r>
              <a:rPr lang="en-US" sz="1400" b="1" u="sng">
                <a:solidFill>
                  <a:schemeClr val="tx1">
                    <a:alpha val="80000"/>
                  </a:schemeClr>
                </a:solidFill>
                <a:ea typeface="+mn-lt"/>
                <a:cs typeface="+mn-lt"/>
                <a:hlinkClick r:id="rId2"/>
              </a:rPr>
              <a:t>ttps://developers.google.com/maps/documentation/ios-sdk</a:t>
            </a:r>
            <a:r>
              <a:rPr lang="en-US" sz="1400" b="1">
                <a:solidFill>
                  <a:schemeClr val="tx1">
                    <a:alpha val="80000"/>
                  </a:schemeClr>
                </a:solidFill>
                <a:ea typeface="+mn-lt"/>
                <a:cs typeface="+mn-lt"/>
              </a:rPr>
              <a:t> for Google Map APIs.</a:t>
            </a:r>
            <a:endParaRPr lang="en-US" sz="1400">
              <a:solidFill>
                <a:schemeClr val="tx1">
                  <a:alpha val="80000"/>
                </a:schemeClr>
              </a:solidFill>
            </a:endParaRPr>
          </a:p>
          <a:p>
            <a:endParaRPr lang="en-US" sz="1400">
              <a:solidFill>
                <a:schemeClr val="tx1">
                  <a:alpha val="80000"/>
                </a:schemeClr>
              </a:solidFill>
            </a:endParaRPr>
          </a:p>
          <a:p>
            <a:r>
              <a:rPr lang="en-US" sz="1400" b="1" u="sng">
                <a:solidFill>
                  <a:schemeClr val="tx1">
                    <a:alpha val="80000"/>
                  </a:schemeClr>
                </a:solidFill>
                <a:ea typeface="+mn-lt"/>
                <a:cs typeface="+mn-lt"/>
                <a:hlinkClick r:id="rId3"/>
              </a:rPr>
              <a:t>https://developers.google.com/places</a:t>
            </a:r>
            <a:r>
              <a:rPr lang="en-US" sz="1400" b="1">
                <a:solidFill>
                  <a:schemeClr val="tx1">
                    <a:alpha val="80000"/>
                  </a:schemeClr>
                </a:solidFill>
                <a:ea typeface="+mn-lt"/>
                <a:cs typeface="+mn-lt"/>
              </a:rPr>
              <a:t> for selection of particular place.</a:t>
            </a:r>
            <a:endParaRPr lang="en-US" sz="1400">
              <a:solidFill>
                <a:schemeClr val="tx1">
                  <a:alpha val="80000"/>
                </a:schemeClr>
              </a:solidFill>
            </a:endParaRPr>
          </a:p>
          <a:p>
            <a:endParaRPr lang="en-US" sz="1400">
              <a:solidFill>
                <a:schemeClr val="tx1">
                  <a:alpha val="80000"/>
                </a:schemeClr>
              </a:solidFill>
            </a:endParaRPr>
          </a:p>
          <a:p>
            <a:r>
              <a:rPr lang="en-US" sz="1400" b="1" u="sng">
                <a:solidFill>
                  <a:schemeClr val="tx1">
                    <a:alpha val="80000"/>
                  </a:schemeClr>
                </a:solidFill>
                <a:ea typeface="+mn-lt"/>
                <a:cs typeface="+mn-lt"/>
                <a:hlinkClick r:id="rId4"/>
              </a:rPr>
              <a:t>www.google.com</a:t>
            </a:r>
            <a:endParaRPr lang="en-US" sz="1400">
              <a:solidFill>
                <a:schemeClr val="tx1">
                  <a:alpha val="80000"/>
                </a:schemeClr>
              </a:solidFill>
            </a:endParaRPr>
          </a:p>
          <a:p>
            <a:endParaRPr lang="en-US" sz="1400">
              <a:solidFill>
                <a:schemeClr val="tx1">
                  <a:alpha val="80000"/>
                </a:schemeClr>
              </a:solidFill>
            </a:endParaRPr>
          </a:p>
          <a:p>
            <a:r>
              <a:rPr lang="en-US" sz="1400" b="1" u="sng">
                <a:solidFill>
                  <a:schemeClr val="tx1">
                    <a:alpha val="80000"/>
                  </a:schemeClr>
                </a:solidFill>
                <a:ea typeface="+mn-lt"/>
                <a:cs typeface="+mn-lt"/>
              </a:rPr>
              <a:t>developer.android.com</a:t>
            </a:r>
            <a:endParaRPr lang="en-US" sz="1400">
              <a:solidFill>
                <a:schemeClr val="tx1">
                  <a:alpha val="80000"/>
                </a:schemeClr>
              </a:solidFill>
            </a:endParaRPr>
          </a:p>
          <a:p>
            <a:endParaRPr lang="en-US" sz="1400">
              <a:solidFill>
                <a:schemeClr val="tx1">
                  <a:alpha val="80000"/>
                </a:schemeClr>
              </a:solidFill>
            </a:endParaRPr>
          </a:p>
          <a:p>
            <a:r>
              <a:rPr lang="en-US" sz="1400" b="1" u="sng">
                <a:solidFill>
                  <a:schemeClr val="tx1">
                    <a:alpha val="80000"/>
                  </a:schemeClr>
                </a:solidFill>
                <a:ea typeface="+mn-lt"/>
                <a:cs typeface="+mn-lt"/>
              </a:rPr>
              <a:t>Firebase.google.com</a:t>
            </a:r>
            <a:endParaRPr lang="en-US" sz="1400">
              <a:solidFill>
                <a:schemeClr val="tx1">
                  <a:alpha val="80000"/>
                </a:schemeClr>
              </a:solidFill>
            </a:endParaRPr>
          </a:p>
          <a:p>
            <a:endParaRPr lang="en-US" sz="1400">
              <a:solidFill>
                <a:schemeClr val="tx1">
                  <a:alpha val="80000"/>
                </a:schemeClr>
              </a:solidFill>
            </a:endParaRPr>
          </a:p>
          <a:p>
            <a:r>
              <a:rPr lang="en-US" sz="1400" b="1" u="sng">
                <a:solidFill>
                  <a:schemeClr val="tx1">
                    <a:alpha val="80000"/>
                  </a:schemeClr>
                </a:solidFill>
                <a:ea typeface="+mn-lt"/>
                <a:cs typeface="+mn-lt"/>
              </a:rPr>
              <a:t>codelabs.developers.google.com</a:t>
            </a:r>
            <a:endParaRPr lang="en-US" sz="1400">
              <a:solidFill>
                <a:schemeClr val="tx1">
                  <a:alpha val="80000"/>
                </a:schemeClr>
              </a:solidFill>
            </a:endParaRPr>
          </a:p>
          <a:p>
            <a:endParaRPr lang="en-US" sz="1400">
              <a:solidFill>
                <a:schemeClr val="tx1">
                  <a:alpha val="80000"/>
                </a:schemeClr>
              </a:solidFill>
            </a:endParaRPr>
          </a:p>
          <a:p>
            <a:r>
              <a:rPr lang="en-US" sz="1400" b="1">
                <a:solidFill>
                  <a:schemeClr val="tx1">
                    <a:alpha val="80000"/>
                  </a:schemeClr>
                </a:solidFill>
                <a:ea typeface="+mn-lt"/>
                <a:cs typeface="+mn-lt"/>
              </a:rPr>
              <a:t>Rob Percival, Nick Walter, Codestars by Rob Percival on Udemy.</a:t>
            </a:r>
          </a:p>
          <a:p>
            <a:endParaRPr lang="en-US" sz="1400" b="1">
              <a:solidFill>
                <a:schemeClr val="tx1">
                  <a:alpha val="80000"/>
                </a:schemeClr>
              </a:solidFill>
              <a:cs typeface="Calibri"/>
            </a:endParaRPr>
          </a:p>
        </p:txBody>
      </p:sp>
      <p:sp>
        <p:nvSpPr>
          <p:cNvPr id="16"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36547" y="5751820"/>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2"/>
          </a:solidFill>
          <a:ln w="516" cap="flat">
            <a:noFill/>
            <a:prstDash val="solid"/>
            <a:miter/>
          </a:ln>
        </p:spPr>
        <p:txBody>
          <a:bodyPr rtlCol="0" anchor="ctr"/>
          <a:lstStyle/>
          <a:p>
            <a:endParaRPr lang="en-US"/>
          </a:p>
        </p:txBody>
      </p:sp>
      <p:cxnSp>
        <p:nvCxnSpPr>
          <p:cNvPr id="18" name="Straight Connector 17">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0394"/>
            <a:ext cx="0" cy="3238728"/>
          </a:xfrm>
          <a:prstGeom prst="line">
            <a:avLst/>
          </a:prstGeom>
          <a:ln w="25400" cap="sq">
            <a:gradFill flip="none" rotWithShape="1">
              <a:gsLst>
                <a:gs pos="0">
                  <a:schemeClr val="accent1"/>
                </a:gs>
                <a:gs pos="100000">
                  <a:schemeClr val="accent2"/>
                </a:gs>
              </a:gsLst>
              <a:lin ang="5400000" scaled="0"/>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663214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DAD86CA-8235-409B-982B-5E7A033E23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F234FBA-3501-47B4-AE0C-AA4AFBC8F6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518714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B5EF893B-0491-416E-9D33-BADE960079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551961"/>
            <a:ext cx="10999072" cy="539995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A picture containing logo&#10;&#10;Description automatically generated">
            <a:extLst>
              <a:ext uri="{FF2B5EF4-FFF2-40B4-BE49-F238E27FC236}">
                <a16:creationId xmlns:a16="http://schemas.microsoft.com/office/drawing/2014/main" id="{DE83BB69-B183-40F9-8828-72E345F5C0FA}"/>
              </a:ext>
            </a:extLst>
          </p:cNvPr>
          <p:cNvPicPr>
            <a:picLocks noGrp="1" noChangeAspect="1"/>
          </p:cNvPicPr>
          <p:nvPr>
            <p:ph idx="1"/>
          </p:nvPr>
        </p:nvPicPr>
        <p:blipFill rotWithShape="1">
          <a:blip r:embed="rId2"/>
          <a:srcRect t="1112" b="3875"/>
          <a:stretch/>
        </p:blipFill>
        <p:spPr>
          <a:xfrm>
            <a:off x="838200" y="754148"/>
            <a:ext cx="10515600" cy="4995575"/>
          </a:xfrm>
          <a:prstGeom prst="rect">
            <a:avLst/>
          </a:prstGeom>
        </p:spPr>
      </p:pic>
      <p:cxnSp>
        <p:nvCxnSpPr>
          <p:cNvPr id="15" name="Straight Connector 14">
            <a:extLst>
              <a:ext uri="{FF2B5EF4-FFF2-40B4-BE49-F238E27FC236}">
                <a16:creationId xmlns:a16="http://schemas.microsoft.com/office/drawing/2014/main" id="{469F4FF8-F8B0-4630-BA1B-0D8B324CD5F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96464" y="6329769"/>
            <a:ext cx="11000232"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543278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56F5174-31D9-4DBB-AAB7-A1FD7BDB13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614875"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AE113210-7872-481A-ADE6-3A05CCAF5EB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8836F650-57EB-4BF1-A8FA-254609ABE4FC}"/>
              </a:ext>
            </a:extLst>
          </p:cNvPr>
          <p:cNvSpPr>
            <a:spLocks noGrp="1"/>
          </p:cNvSpPr>
          <p:nvPr>
            <p:ph type="title"/>
          </p:nvPr>
        </p:nvSpPr>
        <p:spPr>
          <a:xfrm>
            <a:off x="6094105" y="802955"/>
            <a:ext cx="4977976" cy="1454051"/>
          </a:xfrm>
        </p:spPr>
        <p:txBody>
          <a:bodyPr>
            <a:normAutofit/>
          </a:bodyPr>
          <a:lstStyle/>
          <a:p>
            <a:r>
              <a:rPr lang="en-US">
                <a:solidFill>
                  <a:srgbClr val="000000"/>
                </a:solidFill>
                <a:ea typeface="+mj-lt"/>
                <a:cs typeface="+mj-lt"/>
              </a:rPr>
              <a:t>WHAT IS THIS PROJECT?</a:t>
            </a:r>
            <a:endParaRPr lang="en-US">
              <a:solidFill>
                <a:srgbClr val="000000"/>
              </a:solidFill>
            </a:endParaRPr>
          </a:p>
        </p:txBody>
      </p:sp>
      <p:sp>
        <p:nvSpPr>
          <p:cNvPr id="13" name="Freeform 62">
            <a:extLst>
              <a:ext uri="{FF2B5EF4-FFF2-40B4-BE49-F238E27FC236}">
                <a16:creationId xmlns:a16="http://schemas.microsoft.com/office/drawing/2014/main" id="{F9A95BEE-6BB1-4A28-A8E6-A34B2E42EF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38619"/>
            <a:ext cx="5000438" cy="5400962"/>
          </a:xfrm>
          <a:custGeom>
            <a:avLst/>
            <a:gdLst>
              <a:gd name="connsiteX0" fmla="*/ 2299956 w 5000438"/>
              <a:gd name="connsiteY0" fmla="*/ 0 h 5400962"/>
              <a:gd name="connsiteX1" fmla="*/ 5000438 w 5000438"/>
              <a:gd name="connsiteY1" fmla="*/ 2700481 h 5400962"/>
              <a:gd name="connsiteX2" fmla="*/ 2299956 w 5000438"/>
              <a:gd name="connsiteY2" fmla="*/ 5400962 h 5400962"/>
              <a:gd name="connsiteX3" fmla="*/ 60675 w 5000438"/>
              <a:gd name="connsiteY3" fmla="*/ 4210346 h 5400962"/>
              <a:gd name="connsiteX4" fmla="*/ 0 w 5000438"/>
              <a:gd name="connsiteY4" fmla="*/ 4110472 h 5400962"/>
              <a:gd name="connsiteX5" fmla="*/ 0 w 5000438"/>
              <a:gd name="connsiteY5" fmla="*/ 1290491 h 5400962"/>
              <a:gd name="connsiteX6" fmla="*/ 60675 w 5000438"/>
              <a:gd name="connsiteY6" fmla="*/ 1190617 h 5400962"/>
              <a:gd name="connsiteX7" fmla="*/ 2299956 w 5000438"/>
              <a:gd name="connsiteY7" fmla="*/ 0 h 540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0438" h="5400962">
                <a:moveTo>
                  <a:pt x="2299956" y="0"/>
                </a:moveTo>
                <a:cubicBezTo>
                  <a:pt x="3791390" y="0"/>
                  <a:pt x="5000438" y="1209047"/>
                  <a:pt x="5000438" y="2700481"/>
                </a:cubicBezTo>
                <a:cubicBezTo>
                  <a:pt x="5000438" y="4191915"/>
                  <a:pt x="3791390" y="5400962"/>
                  <a:pt x="2299956" y="5400962"/>
                </a:cubicBezTo>
                <a:cubicBezTo>
                  <a:pt x="1367810" y="5400962"/>
                  <a:pt x="545971" y="4928678"/>
                  <a:pt x="60675" y="4210346"/>
                </a:cubicBezTo>
                <a:lnTo>
                  <a:pt x="0" y="4110472"/>
                </a:lnTo>
                <a:lnTo>
                  <a:pt x="0" y="1290491"/>
                </a:lnTo>
                <a:lnTo>
                  <a:pt x="60675" y="1190617"/>
                </a:lnTo>
                <a:cubicBezTo>
                  <a:pt x="545971" y="472284"/>
                  <a:pt x="1367810" y="0"/>
                  <a:pt x="2299956" y="0"/>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4" descr="A picture containing vector graphics&#10;&#10;Description automatically generated">
            <a:extLst>
              <a:ext uri="{FF2B5EF4-FFF2-40B4-BE49-F238E27FC236}">
                <a16:creationId xmlns:a16="http://schemas.microsoft.com/office/drawing/2014/main" id="{D6B4E96A-B22F-40B4-AAC1-F2B2B8315A10}"/>
              </a:ext>
            </a:extLst>
          </p:cNvPr>
          <p:cNvPicPr>
            <a:picLocks noChangeAspect="1"/>
          </p:cNvPicPr>
          <p:nvPr/>
        </p:nvPicPr>
        <p:blipFill rotWithShape="1">
          <a:blip r:embed="rId3">
            <a:alphaModFix/>
          </a:blip>
          <a:srcRect r="732" b="-3"/>
          <a:stretch/>
        </p:blipFill>
        <p:spPr>
          <a:xfrm>
            <a:off x="20" y="907231"/>
            <a:ext cx="4838021" cy="5063738"/>
          </a:xfrm>
          <a:custGeom>
            <a:avLst/>
            <a:gdLst/>
            <a:ahLst/>
            <a:cxnLst/>
            <a:rect l="l" t="t" r="r" b="b"/>
            <a:pathLst>
              <a:path w="4838041" h="5063738">
                <a:moveTo>
                  <a:pt x="2306172" y="0"/>
                </a:moveTo>
                <a:cubicBezTo>
                  <a:pt x="3704485" y="0"/>
                  <a:pt x="4838041" y="1133556"/>
                  <a:pt x="4838041" y="2531869"/>
                </a:cubicBezTo>
                <a:cubicBezTo>
                  <a:pt x="4838041" y="3930182"/>
                  <a:pt x="3704485" y="5063738"/>
                  <a:pt x="2306172" y="5063738"/>
                </a:cubicBezTo>
                <a:cubicBezTo>
                  <a:pt x="1344832" y="5063738"/>
                  <a:pt x="508631" y="4527956"/>
                  <a:pt x="79886" y="3738709"/>
                </a:cubicBezTo>
                <a:lnTo>
                  <a:pt x="0" y="3572876"/>
                </a:lnTo>
                <a:lnTo>
                  <a:pt x="0" y="1490863"/>
                </a:lnTo>
                <a:lnTo>
                  <a:pt x="79886" y="1325030"/>
                </a:lnTo>
                <a:cubicBezTo>
                  <a:pt x="508631" y="535783"/>
                  <a:pt x="1344832" y="0"/>
                  <a:pt x="2306172" y="0"/>
                </a:cubicBezTo>
                <a:close/>
              </a:path>
            </a:pathLst>
          </a:custGeom>
          <a:effectLst>
            <a:softEdge rad="0"/>
          </a:effectLst>
        </p:spPr>
      </p:pic>
      <p:sp>
        <p:nvSpPr>
          <p:cNvPr id="3" name="Content Placeholder 2">
            <a:extLst>
              <a:ext uri="{FF2B5EF4-FFF2-40B4-BE49-F238E27FC236}">
                <a16:creationId xmlns:a16="http://schemas.microsoft.com/office/drawing/2014/main" id="{F59EF432-1F5D-402D-B334-641E0563FF2C}"/>
              </a:ext>
            </a:extLst>
          </p:cNvPr>
          <p:cNvSpPr>
            <a:spLocks noGrp="1"/>
          </p:cNvSpPr>
          <p:nvPr>
            <p:ph idx="1"/>
          </p:nvPr>
        </p:nvSpPr>
        <p:spPr>
          <a:xfrm>
            <a:off x="6090574" y="2421682"/>
            <a:ext cx="4977578" cy="3639289"/>
          </a:xfrm>
        </p:spPr>
        <p:txBody>
          <a:bodyPr vert="horz" lIns="91440" tIns="45720" rIns="91440" bIns="45720" rtlCol="0" anchor="ctr">
            <a:normAutofit/>
          </a:bodyPr>
          <a:lstStyle/>
          <a:p>
            <a:r>
              <a:rPr lang="en-US" sz="1900" dirty="0">
                <a:solidFill>
                  <a:srgbClr val="000000"/>
                </a:solidFill>
                <a:ea typeface="+mn-lt"/>
                <a:cs typeface="+mn-lt"/>
              </a:rPr>
              <a:t>Food wastage in nowadays became a serious problem and we should  find a solution for  this  problem. As food wastage is directly related to the problem of hunger and malnutrition in children.</a:t>
            </a:r>
            <a:endParaRPr lang="en-US" sz="1900" dirty="0">
              <a:solidFill>
                <a:srgbClr val="000000"/>
              </a:solidFill>
              <a:cs typeface="Calibri" panose="020F0502020204030204"/>
            </a:endParaRPr>
          </a:p>
          <a:p>
            <a:r>
              <a:rPr lang="en-US" sz="1900" dirty="0">
                <a:solidFill>
                  <a:srgbClr val="000000"/>
                </a:solidFill>
                <a:ea typeface="+mn-lt"/>
                <a:cs typeface="+mn-lt"/>
              </a:rPr>
              <a:t>This food waste management app  can be the end of all this problem. As, this project will  help in controlling the wastage of food in the area ,by linking those who are in shortage of food to those who have in access and are willing to donate food. This project will work as an NGO and will help in controlling shortages and in managing wastage of food.</a:t>
            </a:r>
            <a:endParaRPr lang="en-US" sz="1900" dirty="0">
              <a:solidFill>
                <a:srgbClr val="000000"/>
              </a:solidFill>
            </a:endParaRPr>
          </a:p>
        </p:txBody>
      </p:sp>
    </p:spTree>
    <p:extLst>
      <p:ext uri="{BB962C8B-B14F-4D97-AF65-F5344CB8AC3E}">
        <p14:creationId xmlns:p14="http://schemas.microsoft.com/office/powerpoint/2010/main" val="34319883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FC9BE17-9A7B-462D-AE50-3D87773873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Graphical user interface, application&#10;&#10;Description automatically generated">
            <a:extLst>
              <a:ext uri="{FF2B5EF4-FFF2-40B4-BE49-F238E27FC236}">
                <a16:creationId xmlns:a16="http://schemas.microsoft.com/office/drawing/2014/main" id="{66DFD5BD-C8C0-406B-8B1B-48686EECCF6F}"/>
              </a:ext>
            </a:extLst>
          </p:cNvPr>
          <p:cNvPicPr>
            <a:picLocks noChangeAspect="1"/>
          </p:cNvPicPr>
          <p:nvPr/>
        </p:nvPicPr>
        <p:blipFill rotWithShape="1">
          <a:blip r:embed="rId2"/>
          <a:srcRect l="6177" t="9091" r="24014" b="-1"/>
          <a:stretch/>
        </p:blipFill>
        <p:spPr>
          <a:xfrm>
            <a:off x="3523488" y="10"/>
            <a:ext cx="8668512" cy="6857990"/>
          </a:xfrm>
          <a:prstGeom prst="rect">
            <a:avLst/>
          </a:prstGeom>
        </p:spPr>
      </p:pic>
      <p:sp>
        <p:nvSpPr>
          <p:cNvPr id="11" name="Rectangle 10">
            <a:extLst>
              <a:ext uri="{FF2B5EF4-FFF2-40B4-BE49-F238E27FC236}">
                <a16:creationId xmlns:a16="http://schemas.microsoft.com/office/drawing/2014/main" id="{3EBE8569-6AEC-4B8C-8D53-2DE337CDBA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61A684B-2EF2-41F1-B7E8-E13A36448186}"/>
              </a:ext>
            </a:extLst>
          </p:cNvPr>
          <p:cNvSpPr>
            <a:spLocks noGrp="1"/>
          </p:cNvSpPr>
          <p:nvPr>
            <p:ph type="title"/>
          </p:nvPr>
        </p:nvSpPr>
        <p:spPr>
          <a:xfrm>
            <a:off x="371094" y="1161288"/>
            <a:ext cx="3438144" cy="1124712"/>
          </a:xfrm>
        </p:spPr>
        <p:txBody>
          <a:bodyPr anchor="b">
            <a:normAutofit/>
          </a:bodyPr>
          <a:lstStyle/>
          <a:p>
            <a:r>
              <a:rPr lang="en-US" sz="2800">
                <a:ea typeface="+mj-lt"/>
                <a:cs typeface="+mj-lt"/>
              </a:rPr>
              <a:t>OVERVIEW OF PROJECT:</a:t>
            </a:r>
            <a:endParaRPr lang="en-US" sz="2800"/>
          </a:p>
        </p:txBody>
      </p:sp>
      <p:sp>
        <p:nvSpPr>
          <p:cNvPr id="13" name="Rectangle 12">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5" name="Rectangle 14">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9144"/>
          </a:xfrm>
          <a:prstGeom prst="rect">
            <a:avLst/>
          </a:prstGeom>
          <a:solidFill>
            <a:srgbClr val="D5D5D5"/>
          </a:solidFill>
          <a:ln w="3175">
            <a:solidFill>
              <a:srgbClr val="D5D5D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778F478A-BD8F-44B6-BE47-16ED3D875905}"/>
              </a:ext>
            </a:extLst>
          </p:cNvPr>
          <p:cNvSpPr>
            <a:spLocks noGrp="1"/>
          </p:cNvSpPr>
          <p:nvPr>
            <p:ph idx="1"/>
          </p:nvPr>
        </p:nvSpPr>
        <p:spPr>
          <a:xfrm>
            <a:off x="371094" y="2718054"/>
            <a:ext cx="3438906" cy="3207258"/>
          </a:xfrm>
        </p:spPr>
        <p:txBody>
          <a:bodyPr vert="horz" lIns="91440" tIns="45720" rIns="91440" bIns="45720" rtlCol="0" anchor="t">
            <a:normAutofit/>
          </a:bodyPr>
          <a:lstStyle/>
          <a:p>
            <a:r>
              <a:rPr lang="en-US" sz="1700">
                <a:ea typeface="+mn-lt"/>
                <a:cs typeface="+mn-lt"/>
              </a:rPr>
              <a:t>The main objective of this application is that to reduce the number of people dying due to starvation and malnutrition problems in children. This application will give people a better structure scope of how to store their extra food and how they can help some other people with their extra food by using just a small application.</a:t>
            </a:r>
            <a:endParaRPr lang="en-US" sz="1700"/>
          </a:p>
        </p:txBody>
      </p:sp>
    </p:spTree>
    <p:extLst>
      <p:ext uri="{BB962C8B-B14F-4D97-AF65-F5344CB8AC3E}">
        <p14:creationId xmlns:p14="http://schemas.microsoft.com/office/powerpoint/2010/main" val="37824496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27D73B4-9F5C-4A64-A179-51B9500CB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C1F06963-6374-4B48-844F-071A9BAAAE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9528" y="554152"/>
            <a:ext cx="5742189" cy="5742189"/>
          </a:xfrm>
          <a:prstGeom prst="ellipse">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B5F2DA4-ECF5-4D21-9D7D-9A5BE0B52E30}"/>
              </a:ext>
            </a:extLst>
          </p:cNvPr>
          <p:cNvSpPr>
            <a:spLocks noGrp="1"/>
          </p:cNvSpPr>
          <p:nvPr>
            <p:ph type="title"/>
          </p:nvPr>
        </p:nvSpPr>
        <p:spPr>
          <a:xfrm>
            <a:off x="1245072" y="1289765"/>
            <a:ext cx="3651101" cy="4270963"/>
          </a:xfrm>
        </p:spPr>
        <p:txBody>
          <a:bodyPr anchor="ctr">
            <a:normAutofit/>
          </a:bodyPr>
          <a:lstStyle/>
          <a:p>
            <a:pPr algn="ctr"/>
            <a:r>
              <a:rPr lang="en-US" sz="4300">
                <a:solidFill>
                  <a:srgbClr val="FFFFFF"/>
                </a:solidFill>
                <a:ea typeface="+mj-lt"/>
                <a:cs typeface="+mj-lt"/>
              </a:rPr>
              <a:t>Hardware And Software Requirements:</a:t>
            </a:r>
            <a:endParaRPr lang="en-US" sz="4300">
              <a:solidFill>
                <a:srgbClr val="FFFFFF"/>
              </a:solidFill>
            </a:endParaRPr>
          </a:p>
        </p:txBody>
      </p:sp>
      <p:sp>
        <p:nvSpPr>
          <p:cNvPr id="12"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3493" y="374394"/>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2"/>
          </a:solidFill>
          <a:ln w="776" cap="flat">
            <a:noFill/>
            <a:prstDash val="solid"/>
            <a:miter/>
          </a:ln>
        </p:spPr>
        <p:txBody>
          <a:bodyPr rtlCol="0" anchor="ctr"/>
          <a:lstStyle/>
          <a:p>
            <a:endParaRPr lang="en-US"/>
          </a:p>
        </p:txBody>
      </p:sp>
      <p:sp>
        <p:nvSpPr>
          <p:cNvPr id="14"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0109" y="1084507"/>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2"/>
          </a:solidFill>
          <a:ln w="751" cap="flat">
            <a:noFill/>
            <a:prstDash val="solid"/>
            <a:miter/>
          </a:ln>
        </p:spPr>
        <p:txBody>
          <a:bodyPr rtlCol="0" anchor="ctr"/>
          <a:lstStyle/>
          <a:p>
            <a:endParaRPr lang="en-US"/>
          </a:p>
        </p:txBody>
      </p:sp>
      <p:sp>
        <p:nvSpPr>
          <p:cNvPr id="3" name="Content Placeholder 2">
            <a:extLst>
              <a:ext uri="{FF2B5EF4-FFF2-40B4-BE49-F238E27FC236}">
                <a16:creationId xmlns:a16="http://schemas.microsoft.com/office/drawing/2014/main" id="{9523C022-9E2E-44E8-A6C7-531F7A1636A1}"/>
              </a:ext>
            </a:extLst>
          </p:cNvPr>
          <p:cNvSpPr>
            <a:spLocks noGrp="1"/>
          </p:cNvSpPr>
          <p:nvPr>
            <p:ph idx="1"/>
          </p:nvPr>
        </p:nvSpPr>
        <p:spPr>
          <a:xfrm>
            <a:off x="6297233" y="518400"/>
            <a:ext cx="4771607" cy="5837949"/>
          </a:xfrm>
        </p:spPr>
        <p:txBody>
          <a:bodyPr vert="horz" lIns="91440" tIns="45720" rIns="91440" bIns="45720" rtlCol="0" anchor="ctr">
            <a:normAutofit/>
          </a:bodyPr>
          <a:lstStyle/>
          <a:p>
            <a:pPr marL="0" indent="0">
              <a:buNone/>
            </a:pPr>
            <a:r>
              <a:rPr lang="en-US" sz="2000" b="1" dirty="0">
                <a:solidFill>
                  <a:schemeClr val="tx1">
                    <a:alpha val="80000"/>
                  </a:schemeClr>
                </a:solidFill>
                <a:ea typeface="+mn-lt"/>
                <a:cs typeface="+mn-lt"/>
              </a:rPr>
              <a:t>Hardware Requirements:</a:t>
            </a:r>
            <a:endParaRPr lang="en-US" sz="2000" dirty="0">
              <a:solidFill>
                <a:schemeClr val="tx1">
                  <a:alpha val="80000"/>
                </a:schemeClr>
              </a:solidFill>
              <a:cs typeface="Calibri" panose="020F0502020204030204"/>
            </a:endParaRPr>
          </a:p>
          <a:p>
            <a:endParaRPr lang="en-US" sz="2000">
              <a:solidFill>
                <a:schemeClr val="tx1">
                  <a:alpha val="80000"/>
                </a:schemeClr>
              </a:solidFill>
            </a:endParaRPr>
          </a:p>
          <a:p>
            <a:r>
              <a:rPr lang="en-US" sz="2000" b="1" dirty="0">
                <a:solidFill>
                  <a:schemeClr val="tx1">
                    <a:alpha val="80000"/>
                  </a:schemeClr>
                </a:solidFill>
                <a:ea typeface="+mn-lt"/>
                <a:cs typeface="+mn-lt"/>
              </a:rPr>
              <a:t>4GB or higher RAM</a:t>
            </a:r>
            <a:endParaRPr lang="en-US" sz="2000" dirty="0">
              <a:solidFill>
                <a:schemeClr val="tx1">
                  <a:alpha val="80000"/>
                </a:schemeClr>
              </a:solidFill>
            </a:endParaRPr>
          </a:p>
          <a:p>
            <a:r>
              <a:rPr lang="en-US" sz="2000" b="1" dirty="0">
                <a:solidFill>
                  <a:schemeClr val="tx1">
                    <a:alpha val="80000"/>
                  </a:schemeClr>
                </a:solidFill>
                <a:ea typeface="+mn-lt"/>
                <a:cs typeface="+mn-lt"/>
              </a:rPr>
              <a:t>Minimum i5 Processor</a:t>
            </a:r>
            <a:endParaRPr lang="en-US" sz="2000" dirty="0">
              <a:solidFill>
                <a:schemeClr val="tx1">
                  <a:alpha val="80000"/>
                </a:schemeClr>
              </a:solidFill>
            </a:endParaRPr>
          </a:p>
          <a:p>
            <a:r>
              <a:rPr lang="en-US" sz="2000" b="1" dirty="0">
                <a:solidFill>
                  <a:schemeClr val="tx1">
                    <a:alpha val="80000"/>
                  </a:schemeClr>
                </a:solidFill>
                <a:ea typeface="+mn-lt"/>
                <a:cs typeface="+mn-lt"/>
              </a:rPr>
              <a:t>A backup disk/drive.</a:t>
            </a:r>
            <a:endParaRPr lang="en-US" sz="2000" dirty="0">
              <a:solidFill>
                <a:schemeClr val="tx1">
                  <a:alpha val="80000"/>
                </a:schemeClr>
              </a:solidFill>
            </a:endParaRPr>
          </a:p>
          <a:p>
            <a:endParaRPr lang="en-US" sz="2000">
              <a:solidFill>
                <a:schemeClr val="tx1">
                  <a:alpha val="80000"/>
                </a:schemeClr>
              </a:solidFill>
            </a:endParaRPr>
          </a:p>
          <a:p>
            <a:pPr marL="0" indent="0">
              <a:buNone/>
            </a:pPr>
            <a:r>
              <a:rPr lang="en-US" sz="2000" b="1" dirty="0">
                <a:solidFill>
                  <a:schemeClr val="tx1">
                    <a:alpha val="80000"/>
                  </a:schemeClr>
                </a:solidFill>
                <a:ea typeface="+mn-lt"/>
                <a:cs typeface="+mn-lt"/>
              </a:rPr>
              <a:t>Software Requirements:</a:t>
            </a:r>
            <a:endParaRPr lang="en-US" sz="2000" dirty="0">
              <a:solidFill>
                <a:schemeClr val="tx1">
                  <a:alpha val="80000"/>
                </a:schemeClr>
              </a:solidFill>
              <a:cs typeface="Calibri" panose="020F0502020204030204"/>
            </a:endParaRPr>
          </a:p>
          <a:p>
            <a:endParaRPr lang="en-US" sz="2000">
              <a:solidFill>
                <a:schemeClr val="tx1">
                  <a:alpha val="80000"/>
                </a:schemeClr>
              </a:solidFill>
            </a:endParaRPr>
          </a:p>
          <a:p>
            <a:r>
              <a:rPr lang="en-US" sz="2000" b="1" dirty="0">
                <a:solidFill>
                  <a:schemeClr val="tx1">
                    <a:alpha val="80000"/>
                  </a:schemeClr>
                </a:solidFill>
                <a:ea typeface="+mn-lt"/>
                <a:cs typeface="+mn-lt"/>
              </a:rPr>
              <a:t>Android Studio</a:t>
            </a:r>
            <a:endParaRPr lang="en-US" sz="2000" dirty="0">
              <a:solidFill>
                <a:schemeClr val="tx1">
                  <a:alpha val="80000"/>
                </a:schemeClr>
              </a:solidFill>
            </a:endParaRPr>
          </a:p>
          <a:p>
            <a:r>
              <a:rPr lang="en-US" sz="2000" b="1" dirty="0">
                <a:solidFill>
                  <a:schemeClr val="tx1">
                    <a:alpha val="80000"/>
                  </a:schemeClr>
                </a:solidFill>
                <a:ea typeface="+mn-lt"/>
                <a:cs typeface="+mn-lt"/>
              </a:rPr>
              <a:t>Java IDE</a:t>
            </a:r>
            <a:endParaRPr lang="en-US" sz="2000" dirty="0">
              <a:solidFill>
                <a:schemeClr val="tx1">
                  <a:alpha val="80000"/>
                </a:schemeClr>
              </a:solidFill>
            </a:endParaRPr>
          </a:p>
          <a:p>
            <a:r>
              <a:rPr lang="en-US" sz="2000" b="1" dirty="0">
                <a:solidFill>
                  <a:schemeClr val="tx1">
                    <a:alpha val="80000"/>
                  </a:schemeClr>
                </a:solidFill>
                <a:ea typeface="+mn-lt"/>
                <a:cs typeface="+mn-lt"/>
              </a:rPr>
              <a:t>SQL Editor</a:t>
            </a:r>
            <a:endParaRPr lang="en-US" sz="2000" dirty="0">
              <a:solidFill>
                <a:schemeClr val="tx1">
                  <a:alpha val="80000"/>
                </a:schemeClr>
              </a:solidFill>
            </a:endParaRPr>
          </a:p>
          <a:p>
            <a:r>
              <a:rPr lang="en-US" sz="2000" b="1" dirty="0">
                <a:solidFill>
                  <a:schemeClr val="tx1">
                    <a:alpha val="80000"/>
                  </a:schemeClr>
                </a:solidFill>
                <a:ea typeface="+mn-lt"/>
                <a:cs typeface="+mn-lt"/>
              </a:rPr>
              <a:t>PHP Editor</a:t>
            </a:r>
            <a:endParaRPr lang="en-US" sz="2000" dirty="0">
              <a:solidFill>
                <a:schemeClr val="tx1">
                  <a:alpha val="80000"/>
                </a:schemeClr>
              </a:solidFill>
            </a:endParaRPr>
          </a:p>
          <a:p>
            <a:r>
              <a:rPr lang="en-US" sz="2000" b="1" dirty="0">
                <a:solidFill>
                  <a:schemeClr val="tx1">
                    <a:alpha val="80000"/>
                  </a:schemeClr>
                </a:solidFill>
                <a:ea typeface="+mn-lt"/>
                <a:cs typeface="+mn-lt"/>
              </a:rPr>
              <a:t>Android Emulator</a:t>
            </a:r>
            <a:endParaRPr lang="en-US" sz="2000" dirty="0">
              <a:solidFill>
                <a:schemeClr val="tx1">
                  <a:alpha val="80000"/>
                </a:schemeClr>
              </a:solidFill>
            </a:endParaRPr>
          </a:p>
          <a:p>
            <a:endParaRPr lang="en-US" sz="2000">
              <a:solidFill>
                <a:schemeClr val="tx1">
                  <a:alpha val="80000"/>
                </a:schemeClr>
              </a:solidFill>
              <a:cs typeface="Calibri"/>
            </a:endParaRPr>
          </a:p>
          <a:p>
            <a:endParaRPr lang="en-US" sz="2000">
              <a:solidFill>
                <a:schemeClr val="tx1">
                  <a:alpha val="80000"/>
                </a:schemeClr>
              </a:solidFill>
              <a:cs typeface="Calibri"/>
            </a:endParaRPr>
          </a:p>
        </p:txBody>
      </p:sp>
      <p:sp>
        <p:nvSpPr>
          <p:cNvPr id="16"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36547" y="5751820"/>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2"/>
          </a:solidFill>
          <a:ln w="516" cap="flat">
            <a:noFill/>
            <a:prstDash val="solid"/>
            <a:miter/>
          </a:ln>
        </p:spPr>
        <p:txBody>
          <a:bodyPr rtlCol="0" anchor="ctr"/>
          <a:lstStyle/>
          <a:p>
            <a:endParaRPr lang="en-US"/>
          </a:p>
        </p:txBody>
      </p:sp>
      <p:cxnSp>
        <p:nvCxnSpPr>
          <p:cNvPr id="18" name="Straight Connector 17">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0394"/>
            <a:ext cx="0" cy="3238728"/>
          </a:xfrm>
          <a:prstGeom prst="line">
            <a:avLst/>
          </a:prstGeom>
          <a:ln w="25400" cap="sq">
            <a:gradFill flip="none" rotWithShape="1">
              <a:gsLst>
                <a:gs pos="0">
                  <a:schemeClr val="accent1"/>
                </a:gs>
                <a:gs pos="100000">
                  <a:schemeClr val="accent2"/>
                </a:gs>
              </a:gsLst>
              <a:lin ang="5400000" scaled="0"/>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865323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F56F5174-31D9-4DBB-AAB7-A1FD7BDB13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614875"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24">
            <a:extLst>
              <a:ext uri="{FF2B5EF4-FFF2-40B4-BE49-F238E27FC236}">
                <a16:creationId xmlns:a16="http://schemas.microsoft.com/office/drawing/2014/main" id="{AE113210-7872-481A-ADE6-3A05CCAF5EB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B3C01DFF-E6EB-48BD-B2E5-3737BF26E9D5}"/>
              </a:ext>
            </a:extLst>
          </p:cNvPr>
          <p:cNvSpPr>
            <a:spLocks noGrp="1"/>
          </p:cNvSpPr>
          <p:nvPr>
            <p:ph type="title"/>
          </p:nvPr>
        </p:nvSpPr>
        <p:spPr>
          <a:xfrm>
            <a:off x="6094105" y="802955"/>
            <a:ext cx="4977976" cy="1454051"/>
          </a:xfrm>
        </p:spPr>
        <p:txBody>
          <a:bodyPr>
            <a:normAutofit/>
          </a:bodyPr>
          <a:lstStyle/>
          <a:p>
            <a:r>
              <a:rPr lang="en-US">
                <a:solidFill>
                  <a:srgbClr val="000000"/>
                </a:solidFill>
                <a:ea typeface="+mj-lt"/>
                <a:cs typeface="+mj-lt"/>
              </a:rPr>
              <a:t>Android Studio:</a:t>
            </a:r>
            <a:endParaRPr lang="en-US">
              <a:solidFill>
                <a:srgbClr val="000000"/>
              </a:solidFill>
            </a:endParaRPr>
          </a:p>
        </p:txBody>
      </p:sp>
      <p:sp>
        <p:nvSpPr>
          <p:cNvPr id="27" name="Freeform 62">
            <a:extLst>
              <a:ext uri="{FF2B5EF4-FFF2-40B4-BE49-F238E27FC236}">
                <a16:creationId xmlns:a16="http://schemas.microsoft.com/office/drawing/2014/main" id="{F9A95BEE-6BB1-4A28-A8E6-A34B2E42EF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38619"/>
            <a:ext cx="5000438" cy="5400962"/>
          </a:xfrm>
          <a:custGeom>
            <a:avLst/>
            <a:gdLst>
              <a:gd name="connsiteX0" fmla="*/ 2299956 w 5000438"/>
              <a:gd name="connsiteY0" fmla="*/ 0 h 5400962"/>
              <a:gd name="connsiteX1" fmla="*/ 5000438 w 5000438"/>
              <a:gd name="connsiteY1" fmla="*/ 2700481 h 5400962"/>
              <a:gd name="connsiteX2" fmla="*/ 2299956 w 5000438"/>
              <a:gd name="connsiteY2" fmla="*/ 5400962 h 5400962"/>
              <a:gd name="connsiteX3" fmla="*/ 60675 w 5000438"/>
              <a:gd name="connsiteY3" fmla="*/ 4210346 h 5400962"/>
              <a:gd name="connsiteX4" fmla="*/ 0 w 5000438"/>
              <a:gd name="connsiteY4" fmla="*/ 4110472 h 5400962"/>
              <a:gd name="connsiteX5" fmla="*/ 0 w 5000438"/>
              <a:gd name="connsiteY5" fmla="*/ 1290491 h 5400962"/>
              <a:gd name="connsiteX6" fmla="*/ 60675 w 5000438"/>
              <a:gd name="connsiteY6" fmla="*/ 1190617 h 5400962"/>
              <a:gd name="connsiteX7" fmla="*/ 2299956 w 5000438"/>
              <a:gd name="connsiteY7" fmla="*/ 0 h 540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0438" h="5400962">
                <a:moveTo>
                  <a:pt x="2299956" y="0"/>
                </a:moveTo>
                <a:cubicBezTo>
                  <a:pt x="3791390" y="0"/>
                  <a:pt x="5000438" y="1209047"/>
                  <a:pt x="5000438" y="2700481"/>
                </a:cubicBezTo>
                <a:cubicBezTo>
                  <a:pt x="5000438" y="4191915"/>
                  <a:pt x="3791390" y="5400962"/>
                  <a:pt x="2299956" y="5400962"/>
                </a:cubicBezTo>
                <a:cubicBezTo>
                  <a:pt x="1367810" y="5400962"/>
                  <a:pt x="545971" y="4928678"/>
                  <a:pt x="60675" y="4210346"/>
                </a:cubicBezTo>
                <a:lnTo>
                  <a:pt x="0" y="4110472"/>
                </a:lnTo>
                <a:lnTo>
                  <a:pt x="0" y="1290491"/>
                </a:lnTo>
                <a:lnTo>
                  <a:pt x="60675" y="1190617"/>
                </a:lnTo>
                <a:cubicBezTo>
                  <a:pt x="545971" y="472284"/>
                  <a:pt x="1367810" y="0"/>
                  <a:pt x="2299956" y="0"/>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4" descr="Icon&#10;&#10;Description automatically generated">
            <a:extLst>
              <a:ext uri="{FF2B5EF4-FFF2-40B4-BE49-F238E27FC236}">
                <a16:creationId xmlns:a16="http://schemas.microsoft.com/office/drawing/2014/main" id="{9D8A223A-B170-4CC8-BE4C-5674F2926714}"/>
              </a:ext>
            </a:extLst>
          </p:cNvPr>
          <p:cNvPicPr>
            <a:picLocks noChangeAspect="1"/>
          </p:cNvPicPr>
          <p:nvPr/>
        </p:nvPicPr>
        <p:blipFill rotWithShape="1">
          <a:blip r:embed="rId3">
            <a:alphaModFix/>
          </a:blip>
          <a:srcRect r="732" b="-3"/>
          <a:stretch/>
        </p:blipFill>
        <p:spPr>
          <a:xfrm>
            <a:off x="20" y="907231"/>
            <a:ext cx="4838021" cy="5063738"/>
          </a:xfrm>
          <a:custGeom>
            <a:avLst/>
            <a:gdLst/>
            <a:ahLst/>
            <a:cxnLst/>
            <a:rect l="l" t="t" r="r" b="b"/>
            <a:pathLst>
              <a:path w="4838041" h="5063738">
                <a:moveTo>
                  <a:pt x="2306172" y="0"/>
                </a:moveTo>
                <a:cubicBezTo>
                  <a:pt x="3704485" y="0"/>
                  <a:pt x="4838041" y="1133556"/>
                  <a:pt x="4838041" y="2531869"/>
                </a:cubicBezTo>
                <a:cubicBezTo>
                  <a:pt x="4838041" y="3930182"/>
                  <a:pt x="3704485" y="5063738"/>
                  <a:pt x="2306172" y="5063738"/>
                </a:cubicBezTo>
                <a:cubicBezTo>
                  <a:pt x="1344832" y="5063738"/>
                  <a:pt x="508631" y="4527956"/>
                  <a:pt x="79886" y="3738709"/>
                </a:cubicBezTo>
                <a:lnTo>
                  <a:pt x="0" y="3572876"/>
                </a:lnTo>
                <a:lnTo>
                  <a:pt x="0" y="1490863"/>
                </a:lnTo>
                <a:lnTo>
                  <a:pt x="79886" y="1325030"/>
                </a:lnTo>
                <a:cubicBezTo>
                  <a:pt x="508631" y="535783"/>
                  <a:pt x="1344832" y="0"/>
                  <a:pt x="2306172" y="0"/>
                </a:cubicBezTo>
                <a:close/>
              </a:path>
            </a:pathLst>
          </a:custGeom>
          <a:effectLst>
            <a:softEdge rad="0"/>
          </a:effectLst>
        </p:spPr>
      </p:pic>
      <p:sp>
        <p:nvSpPr>
          <p:cNvPr id="3" name="Content Placeholder 2">
            <a:extLst>
              <a:ext uri="{FF2B5EF4-FFF2-40B4-BE49-F238E27FC236}">
                <a16:creationId xmlns:a16="http://schemas.microsoft.com/office/drawing/2014/main" id="{0725B179-F805-49F4-95E7-D627BFC5DA96}"/>
              </a:ext>
            </a:extLst>
          </p:cNvPr>
          <p:cNvSpPr>
            <a:spLocks noGrp="1"/>
          </p:cNvSpPr>
          <p:nvPr>
            <p:ph idx="1"/>
          </p:nvPr>
        </p:nvSpPr>
        <p:spPr>
          <a:xfrm>
            <a:off x="6090574" y="2421682"/>
            <a:ext cx="4977578" cy="3639289"/>
          </a:xfrm>
        </p:spPr>
        <p:txBody>
          <a:bodyPr vert="horz" lIns="91440" tIns="45720" rIns="91440" bIns="45720" rtlCol="0" anchor="ctr">
            <a:normAutofit/>
          </a:bodyPr>
          <a:lstStyle/>
          <a:p>
            <a:pPr marL="0" indent="0">
              <a:buNone/>
            </a:pPr>
            <a:r>
              <a:rPr lang="en-US" sz="2000">
                <a:solidFill>
                  <a:srgbClr val="000000"/>
                </a:solidFill>
                <a:ea typeface="+mn-lt"/>
                <a:cs typeface="+mn-lt"/>
              </a:rPr>
              <a:t>Android Studio is the official Integrated Development Environment (IDE) for Android app development, based on IntelliJ IDEA . On top of IntelliJ's powerful code editor and developer tools, Android Studio offers even more features that enhance your productivity when building Android apps, such as: </a:t>
            </a:r>
            <a:endParaRPr lang="en-US" sz="2000">
              <a:solidFill>
                <a:srgbClr val="000000"/>
              </a:solidFill>
              <a:cs typeface="Calibri" panose="020F0502020204030204"/>
            </a:endParaRPr>
          </a:p>
          <a:p>
            <a:pPr marL="0" indent="0">
              <a:buNone/>
            </a:pPr>
            <a:r>
              <a:rPr lang="en-US" sz="2000">
                <a:solidFill>
                  <a:srgbClr val="000000"/>
                </a:solidFill>
                <a:ea typeface="+mn-lt"/>
                <a:cs typeface="+mn-lt"/>
              </a:rPr>
              <a:t> 1.A flexible Gradle-based build system  </a:t>
            </a:r>
          </a:p>
          <a:p>
            <a:pPr marL="0" indent="0">
              <a:buNone/>
            </a:pPr>
            <a:r>
              <a:rPr lang="en-US" sz="2000">
                <a:solidFill>
                  <a:srgbClr val="000000"/>
                </a:solidFill>
                <a:ea typeface="+mn-lt"/>
                <a:cs typeface="+mn-lt"/>
              </a:rPr>
              <a:t> 2.A fast and feature-rich emulator </a:t>
            </a:r>
            <a:endParaRPr lang="en-US" sz="2000">
              <a:solidFill>
                <a:srgbClr val="000000"/>
              </a:solidFill>
              <a:cs typeface="Calibri" panose="020F0502020204030204"/>
            </a:endParaRPr>
          </a:p>
          <a:p>
            <a:pPr marL="0" indent="0">
              <a:buNone/>
            </a:pPr>
            <a:r>
              <a:rPr lang="en-US" sz="2000">
                <a:solidFill>
                  <a:srgbClr val="000000"/>
                </a:solidFill>
                <a:ea typeface="+mn-lt"/>
                <a:cs typeface="+mn-lt"/>
              </a:rPr>
              <a:t> 3.A unified environment where you can develop  for all Android devices </a:t>
            </a:r>
            <a:endParaRPr lang="en-US" sz="2000">
              <a:solidFill>
                <a:srgbClr val="000000"/>
              </a:solidFill>
              <a:cs typeface="Calibri"/>
            </a:endParaRPr>
          </a:p>
          <a:p>
            <a:pPr marL="0" indent="0">
              <a:buNone/>
            </a:pPr>
            <a:endParaRPr lang="en-US" sz="2000">
              <a:solidFill>
                <a:srgbClr val="000000"/>
              </a:solidFill>
              <a:cs typeface="Calibri"/>
            </a:endParaRPr>
          </a:p>
        </p:txBody>
      </p:sp>
    </p:spTree>
    <p:extLst>
      <p:ext uri="{BB962C8B-B14F-4D97-AF65-F5344CB8AC3E}">
        <p14:creationId xmlns:p14="http://schemas.microsoft.com/office/powerpoint/2010/main" val="35255616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Rectangle 8">
            <a:extLst>
              <a:ext uri="{FF2B5EF4-FFF2-40B4-BE49-F238E27FC236}">
                <a16:creationId xmlns:a16="http://schemas.microsoft.com/office/drawing/2014/main" id="{F56F5174-31D9-4DBB-AAB7-A1FD7BDB13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614875"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10">
            <a:extLst>
              <a:ext uri="{FF2B5EF4-FFF2-40B4-BE49-F238E27FC236}">
                <a16:creationId xmlns:a16="http://schemas.microsoft.com/office/drawing/2014/main" id="{AE113210-7872-481A-ADE6-3A05CCAF5EB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662978CD-669A-41D2-BB2E-B0561FD6F4D5}"/>
              </a:ext>
            </a:extLst>
          </p:cNvPr>
          <p:cNvSpPr>
            <a:spLocks noGrp="1"/>
          </p:cNvSpPr>
          <p:nvPr>
            <p:ph type="title"/>
          </p:nvPr>
        </p:nvSpPr>
        <p:spPr>
          <a:xfrm>
            <a:off x="6094105" y="802955"/>
            <a:ext cx="4977976" cy="1454051"/>
          </a:xfrm>
        </p:spPr>
        <p:txBody>
          <a:bodyPr>
            <a:normAutofit/>
          </a:bodyPr>
          <a:lstStyle/>
          <a:p>
            <a:r>
              <a:rPr lang="en-US">
                <a:solidFill>
                  <a:srgbClr val="000000"/>
                </a:solidFill>
                <a:ea typeface="+mj-lt"/>
                <a:cs typeface="+mj-lt"/>
              </a:rPr>
              <a:t>Structure Of An Android Application </a:t>
            </a:r>
            <a:endParaRPr lang="en-US">
              <a:solidFill>
                <a:srgbClr val="000000"/>
              </a:solidFill>
            </a:endParaRPr>
          </a:p>
        </p:txBody>
      </p:sp>
      <p:sp>
        <p:nvSpPr>
          <p:cNvPr id="8" name="Freeform 62">
            <a:extLst>
              <a:ext uri="{FF2B5EF4-FFF2-40B4-BE49-F238E27FC236}">
                <a16:creationId xmlns:a16="http://schemas.microsoft.com/office/drawing/2014/main" id="{F9A95BEE-6BB1-4A28-A8E6-A34B2E42EF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38619"/>
            <a:ext cx="5000438" cy="5400962"/>
          </a:xfrm>
          <a:custGeom>
            <a:avLst/>
            <a:gdLst>
              <a:gd name="connsiteX0" fmla="*/ 2299956 w 5000438"/>
              <a:gd name="connsiteY0" fmla="*/ 0 h 5400962"/>
              <a:gd name="connsiteX1" fmla="*/ 5000438 w 5000438"/>
              <a:gd name="connsiteY1" fmla="*/ 2700481 h 5400962"/>
              <a:gd name="connsiteX2" fmla="*/ 2299956 w 5000438"/>
              <a:gd name="connsiteY2" fmla="*/ 5400962 h 5400962"/>
              <a:gd name="connsiteX3" fmla="*/ 60675 w 5000438"/>
              <a:gd name="connsiteY3" fmla="*/ 4210346 h 5400962"/>
              <a:gd name="connsiteX4" fmla="*/ 0 w 5000438"/>
              <a:gd name="connsiteY4" fmla="*/ 4110472 h 5400962"/>
              <a:gd name="connsiteX5" fmla="*/ 0 w 5000438"/>
              <a:gd name="connsiteY5" fmla="*/ 1290491 h 5400962"/>
              <a:gd name="connsiteX6" fmla="*/ 60675 w 5000438"/>
              <a:gd name="connsiteY6" fmla="*/ 1190617 h 5400962"/>
              <a:gd name="connsiteX7" fmla="*/ 2299956 w 5000438"/>
              <a:gd name="connsiteY7" fmla="*/ 0 h 540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0438" h="5400962">
                <a:moveTo>
                  <a:pt x="2299956" y="0"/>
                </a:moveTo>
                <a:cubicBezTo>
                  <a:pt x="3791390" y="0"/>
                  <a:pt x="5000438" y="1209047"/>
                  <a:pt x="5000438" y="2700481"/>
                </a:cubicBezTo>
                <a:cubicBezTo>
                  <a:pt x="5000438" y="4191915"/>
                  <a:pt x="3791390" y="5400962"/>
                  <a:pt x="2299956" y="5400962"/>
                </a:cubicBezTo>
                <a:cubicBezTo>
                  <a:pt x="1367810" y="5400962"/>
                  <a:pt x="545971" y="4928678"/>
                  <a:pt x="60675" y="4210346"/>
                </a:cubicBezTo>
                <a:lnTo>
                  <a:pt x="0" y="4110472"/>
                </a:lnTo>
                <a:lnTo>
                  <a:pt x="0" y="1290491"/>
                </a:lnTo>
                <a:lnTo>
                  <a:pt x="60675" y="1190617"/>
                </a:lnTo>
                <a:cubicBezTo>
                  <a:pt x="545971" y="472284"/>
                  <a:pt x="1367810" y="0"/>
                  <a:pt x="2299956" y="0"/>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4" descr="Graphical user interface, application, icon&#10;&#10;Description automatically generated">
            <a:extLst>
              <a:ext uri="{FF2B5EF4-FFF2-40B4-BE49-F238E27FC236}">
                <a16:creationId xmlns:a16="http://schemas.microsoft.com/office/drawing/2014/main" id="{624AA4EC-9515-4FCE-A2C1-AF8963FD2B5E}"/>
              </a:ext>
            </a:extLst>
          </p:cNvPr>
          <p:cNvPicPr>
            <a:picLocks noChangeAspect="1"/>
          </p:cNvPicPr>
          <p:nvPr/>
        </p:nvPicPr>
        <p:blipFill rotWithShape="1">
          <a:blip r:embed="rId3">
            <a:alphaModFix/>
          </a:blip>
          <a:srcRect l="25400" r="26830" b="1"/>
          <a:stretch/>
        </p:blipFill>
        <p:spPr>
          <a:xfrm>
            <a:off x="20" y="907231"/>
            <a:ext cx="4838021" cy="5063738"/>
          </a:xfrm>
          <a:custGeom>
            <a:avLst/>
            <a:gdLst/>
            <a:ahLst/>
            <a:cxnLst/>
            <a:rect l="l" t="t" r="r" b="b"/>
            <a:pathLst>
              <a:path w="4838041" h="5063738">
                <a:moveTo>
                  <a:pt x="2306172" y="0"/>
                </a:moveTo>
                <a:cubicBezTo>
                  <a:pt x="3704485" y="0"/>
                  <a:pt x="4838041" y="1133556"/>
                  <a:pt x="4838041" y="2531869"/>
                </a:cubicBezTo>
                <a:cubicBezTo>
                  <a:pt x="4838041" y="3930182"/>
                  <a:pt x="3704485" y="5063738"/>
                  <a:pt x="2306172" y="5063738"/>
                </a:cubicBezTo>
                <a:cubicBezTo>
                  <a:pt x="1344832" y="5063738"/>
                  <a:pt x="508631" y="4527956"/>
                  <a:pt x="79886" y="3738709"/>
                </a:cubicBezTo>
                <a:lnTo>
                  <a:pt x="0" y="3572876"/>
                </a:lnTo>
                <a:lnTo>
                  <a:pt x="0" y="1490863"/>
                </a:lnTo>
                <a:lnTo>
                  <a:pt x="79886" y="1325030"/>
                </a:lnTo>
                <a:cubicBezTo>
                  <a:pt x="508631" y="535783"/>
                  <a:pt x="1344832" y="0"/>
                  <a:pt x="2306172" y="0"/>
                </a:cubicBezTo>
                <a:close/>
              </a:path>
            </a:pathLst>
          </a:custGeom>
          <a:effectLst>
            <a:softEdge rad="0"/>
          </a:effectLst>
        </p:spPr>
      </p:pic>
      <p:sp>
        <p:nvSpPr>
          <p:cNvPr id="3" name="Content Placeholder 2">
            <a:extLst>
              <a:ext uri="{FF2B5EF4-FFF2-40B4-BE49-F238E27FC236}">
                <a16:creationId xmlns:a16="http://schemas.microsoft.com/office/drawing/2014/main" id="{5663792E-3931-4414-A92B-B6BC09E4E9AF}"/>
              </a:ext>
            </a:extLst>
          </p:cNvPr>
          <p:cNvSpPr>
            <a:spLocks noGrp="1"/>
          </p:cNvSpPr>
          <p:nvPr>
            <p:ph idx="1"/>
          </p:nvPr>
        </p:nvSpPr>
        <p:spPr>
          <a:xfrm>
            <a:off x="6090574" y="2421682"/>
            <a:ext cx="4977578" cy="3639289"/>
          </a:xfrm>
        </p:spPr>
        <p:txBody>
          <a:bodyPr vert="horz" lIns="91440" tIns="45720" rIns="91440" bIns="45720" rtlCol="0" anchor="ctr">
            <a:normAutofit/>
          </a:bodyPr>
          <a:lstStyle/>
          <a:p>
            <a:r>
              <a:rPr lang="en-US" sz="2000" dirty="0">
                <a:solidFill>
                  <a:srgbClr val="000000"/>
                </a:solidFill>
                <a:ea typeface="+mn-lt"/>
                <a:cs typeface="+mn-lt"/>
              </a:rPr>
              <a:t>An android application can be formed using two files namely .xml file which is used for providing the structure to our app and the .java file which is used to add the functionalities to our application. </a:t>
            </a:r>
          </a:p>
          <a:p>
            <a:endParaRPr lang="en-US" sz="2000">
              <a:solidFill>
                <a:srgbClr val="000000"/>
              </a:solidFill>
              <a:cs typeface="Calibri"/>
            </a:endParaRPr>
          </a:p>
          <a:p>
            <a:endParaRPr lang="en-US" sz="2000">
              <a:solidFill>
                <a:srgbClr val="000000"/>
              </a:solidFill>
              <a:cs typeface="Calibri"/>
            </a:endParaRPr>
          </a:p>
        </p:txBody>
      </p:sp>
    </p:spTree>
    <p:extLst>
      <p:ext uri="{BB962C8B-B14F-4D97-AF65-F5344CB8AC3E}">
        <p14:creationId xmlns:p14="http://schemas.microsoft.com/office/powerpoint/2010/main" val="26672746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56F5174-31D9-4DBB-AAB7-A1FD7BDB13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614875"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AE113210-7872-481A-ADE6-3A05CCAF5EB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FDF19B5D-7D2D-4462-875C-EA1D9CEEB426}"/>
              </a:ext>
            </a:extLst>
          </p:cNvPr>
          <p:cNvSpPr>
            <a:spLocks noGrp="1"/>
          </p:cNvSpPr>
          <p:nvPr>
            <p:ph type="title"/>
          </p:nvPr>
        </p:nvSpPr>
        <p:spPr>
          <a:xfrm>
            <a:off x="6094105" y="802955"/>
            <a:ext cx="4977976" cy="1454051"/>
          </a:xfrm>
        </p:spPr>
        <p:txBody>
          <a:bodyPr>
            <a:normAutofit/>
          </a:bodyPr>
          <a:lstStyle/>
          <a:p>
            <a:r>
              <a:rPr lang="en-US" sz="3400">
                <a:solidFill>
                  <a:srgbClr val="000000"/>
                </a:solidFill>
                <a:ea typeface="+mj-lt"/>
                <a:cs typeface="+mj-lt"/>
              </a:rPr>
              <a:t>A basic introduction to XML and markup languages</a:t>
            </a:r>
          </a:p>
        </p:txBody>
      </p:sp>
      <p:sp>
        <p:nvSpPr>
          <p:cNvPr id="13" name="Freeform 62">
            <a:extLst>
              <a:ext uri="{FF2B5EF4-FFF2-40B4-BE49-F238E27FC236}">
                <a16:creationId xmlns:a16="http://schemas.microsoft.com/office/drawing/2014/main" id="{F9A95BEE-6BB1-4A28-A8E6-A34B2E42EF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38619"/>
            <a:ext cx="5000438" cy="5400962"/>
          </a:xfrm>
          <a:custGeom>
            <a:avLst/>
            <a:gdLst>
              <a:gd name="connsiteX0" fmla="*/ 2299956 w 5000438"/>
              <a:gd name="connsiteY0" fmla="*/ 0 h 5400962"/>
              <a:gd name="connsiteX1" fmla="*/ 5000438 w 5000438"/>
              <a:gd name="connsiteY1" fmla="*/ 2700481 h 5400962"/>
              <a:gd name="connsiteX2" fmla="*/ 2299956 w 5000438"/>
              <a:gd name="connsiteY2" fmla="*/ 5400962 h 5400962"/>
              <a:gd name="connsiteX3" fmla="*/ 60675 w 5000438"/>
              <a:gd name="connsiteY3" fmla="*/ 4210346 h 5400962"/>
              <a:gd name="connsiteX4" fmla="*/ 0 w 5000438"/>
              <a:gd name="connsiteY4" fmla="*/ 4110472 h 5400962"/>
              <a:gd name="connsiteX5" fmla="*/ 0 w 5000438"/>
              <a:gd name="connsiteY5" fmla="*/ 1290491 h 5400962"/>
              <a:gd name="connsiteX6" fmla="*/ 60675 w 5000438"/>
              <a:gd name="connsiteY6" fmla="*/ 1190617 h 5400962"/>
              <a:gd name="connsiteX7" fmla="*/ 2299956 w 5000438"/>
              <a:gd name="connsiteY7" fmla="*/ 0 h 540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0438" h="5400962">
                <a:moveTo>
                  <a:pt x="2299956" y="0"/>
                </a:moveTo>
                <a:cubicBezTo>
                  <a:pt x="3791390" y="0"/>
                  <a:pt x="5000438" y="1209047"/>
                  <a:pt x="5000438" y="2700481"/>
                </a:cubicBezTo>
                <a:cubicBezTo>
                  <a:pt x="5000438" y="4191915"/>
                  <a:pt x="3791390" y="5400962"/>
                  <a:pt x="2299956" y="5400962"/>
                </a:cubicBezTo>
                <a:cubicBezTo>
                  <a:pt x="1367810" y="5400962"/>
                  <a:pt x="545971" y="4928678"/>
                  <a:pt x="60675" y="4210346"/>
                </a:cubicBezTo>
                <a:lnTo>
                  <a:pt x="0" y="4110472"/>
                </a:lnTo>
                <a:lnTo>
                  <a:pt x="0" y="1290491"/>
                </a:lnTo>
                <a:lnTo>
                  <a:pt x="60675" y="1190617"/>
                </a:lnTo>
                <a:cubicBezTo>
                  <a:pt x="545971" y="472284"/>
                  <a:pt x="1367810" y="0"/>
                  <a:pt x="2299956" y="0"/>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4">
            <a:extLst>
              <a:ext uri="{FF2B5EF4-FFF2-40B4-BE49-F238E27FC236}">
                <a16:creationId xmlns:a16="http://schemas.microsoft.com/office/drawing/2014/main" id="{A12642B4-DA96-4671-AD50-588224602179}"/>
              </a:ext>
            </a:extLst>
          </p:cNvPr>
          <p:cNvPicPr>
            <a:picLocks noChangeAspect="1"/>
          </p:cNvPicPr>
          <p:nvPr/>
        </p:nvPicPr>
        <p:blipFill rotWithShape="1">
          <a:blip r:embed="rId3">
            <a:alphaModFix/>
          </a:blip>
          <a:srcRect t="2923" r="-4" b="-4"/>
          <a:stretch/>
        </p:blipFill>
        <p:spPr>
          <a:xfrm>
            <a:off x="20" y="907231"/>
            <a:ext cx="4838021" cy="5063738"/>
          </a:xfrm>
          <a:custGeom>
            <a:avLst/>
            <a:gdLst/>
            <a:ahLst/>
            <a:cxnLst/>
            <a:rect l="l" t="t" r="r" b="b"/>
            <a:pathLst>
              <a:path w="4838041" h="5063738">
                <a:moveTo>
                  <a:pt x="2306172" y="0"/>
                </a:moveTo>
                <a:cubicBezTo>
                  <a:pt x="3704485" y="0"/>
                  <a:pt x="4838041" y="1133556"/>
                  <a:pt x="4838041" y="2531869"/>
                </a:cubicBezTo>
                <a:cubicBezTo>
                  <a:pt x="4838041" y="3930182"/>
                  <a:pt x="3704485" y="5063738"/>
                  <a:pt x="2306172" y="5063738"/>
                </a:cubicBezTo>
                <a:cubicBezTo>
                  <a:pt x="1344832" y="5063738"/>
                  <a:pt x="508631" y="4527956"/>
                  <a:pt x="79886" y="3738709"/>
                </a:cubicBezTo>
                <a:lnTo>
                  <a:pt x="0" y="3572876"/>
                </a:lnTo>
                <a:lnTo>
                  <a:pt x="0" y="1490863"/>
                </a:lnTo>
                <a:lnTo>
                  <a:pt x="79886" y="1325030"/>
                </a:lnTo>
                <a:cubicBezTo>
                  <a:pt x="508631" y="535783"/>
                  <a:pt x="1344832" y="0"/>
                  <a:pt x="2306172" y="0"/>
                </a:cubicBezTo>
                <a:close/>
              </a:path>
            </a:pathLst>
          </a:custGeom>
          <a:effectLst>
            <a:softEdge rad="0"/>
          </a:effectLst>
        </p:spPr>
      </p:pic>
      <p:sp>
        <p:nvSpPr>
          <p:cNvPr id="3" name="Content Placeholder 2">
            <a:extLst>
              <a:ext uri="{FF2B5EF4-FFF2-40B4-BE49-F238E27FC236}">
                <a16:creationId xmlns:a16="http://schemas.microsoft.com/office/drawing/2014/main" id="{B33D972D-000D-4D1D-999D-DF904EE6E05E}"/>
              </a:ext>
            </a:extLst>
          </p:cNvPr>
          <p:cNvSpPr>
            <a:spLocks noGrp="1"/>
          </p:cNvSpPr>
          <p:nvPr>
            <p:ph idx="1"/>
          </p:nvPr>
        </p:nvSpPr>
        <p:spPr>
          <a:xfrm>
            <a:off x="6090574" y="2421682"/>
            <a:ext cx="4977578" cy="3639289"/>
          </a:xfrm>
        </p:spPr>
        <p:txBody>
          <a:bodyPr vert="horz" lIns="91440" tIns="45720" rIns="91440" bIns="45720" rtlCol="0" anchor="ctr">
            <a:normAutofit/>
          </a:bodyPr>
          <a:lstStyle/>
          <a:p>
            <a:r>
              <a:rPr lang="en-US" sz="1900" dirty="0">
                <a:solidFill>
                  <a:srgbClr val="000000"/>
                </a:solidFill>
                <a:ea typeface="+mn-lt"/>
                <a:cs typeface="+mn-lt"/>
              </a:rPr>
              <a:t>XML stands for Extensible Markup Language, which gives us a clue to what it does. A markup language is slightly different from a programming language. Whereas a programming language (C#, C++, Java, Kotlin, Python, BASIC) will allow you to define behaviors, interactions, and conditions; a markup language is used more to describe data, and in this case, layouts. Programming languages create dynamic interactions, whereas markup languages generally handle things like static user interfaces.</a:t>
            </a:r>
            <a:endParaRPr lang="en-US" sz="1900" dirty="0">
              <a:solidFill>
                <a:srgbClr val="000000"/>
              </a:solidFill>
              <a:cs typeface="Calibri"/>
            </a:endParaRPr>
          </a:p>
          <a:p>
            <a:endParaRPr lang="en-US" sz="1900">
              <a:solidFill>
                <a:srgbClr val="000000"/>
              </a:solidFill>
              <a:cs typeface="Calibri"/>
            </a:endParaRPr>
          </a:p>
        </p:txBody>
      </p:sp>
    </p:spTree>
    <p:extLst>
      <p:ext uri="{BB962C8B-B14F-4D97-AF65-F5344CB8AC3E}">
        <p14:creationId xmlns:p14="http://schemas.microsoft.com/office/powerpoint/2010/main" val="35629141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FA67CD3-AB4E-4A7A-BEB8-53C445D8C4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726"/>
            <a:ext cx="5614875"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07CF545F-9C2E-4446-97CD-AD92990C2B6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EFCD7EE9-B3B2-4F07-9B85-F964E1DAD819}"/>
              </a:ext>
            </a:extLst>
          </p:cNvPr>
          <p:cNvSpPr>
            <a:spLocks noGrp="1"/>
          </p:cNvSpPr>
          <p:nvPr>
            <p:ph type="title"/>
          </p:nvPr>
        </p:nvSpPr>
        <p:spPr>
          <a:xfrm>
            <a:off x="6094105" y="802955"/>
            <a:ext cx="4977976" cy="1454051"/>
          </a:xfrm>
        </p:spPr>
        <p:txBody>
          <a:bodyPr>
            <a:normAutofit/>
          </a:bodyPr>
          <a:lstStyle/>
          <a:p>
            <a:r>
              <a:rPr lang="en-US">
                <a:solidFill>
                  <a:srgbClr val="000000"/>
                </a:solidFill>
                <a:ea typeface="+mj-lt"/>
                <a:cs typeface="+mj-lt"/>
              </a:rPr>
              <a:t>Introduction To Java</a:t>
            </a:r>
            <a:endParaRPr lang="en-US">
              <a:solidFill>
                <a:srgbClr val="000000"/>
              </a:solidFill>
            </a:endParaRPr>
          </a:p>
        </p:txBody>
      </p:sp>
      <p:sp>
        <p:nvSpPr>
          <p:cNvPr id="13" name="Freeform 62">
            <a:extLst>
              <a:ext uri="{FF2B5EF4-FFF2-40B4-BE49-F238E27FC236}">
                <a16:creationId xmlns:a16="http://schemas.microsoft.com/office/drawing/2014/main" id="{339C8D78-A644-462F-B674-F440635E53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38619"/>
            <a:ext cx="5000438" cy="5400962"/>
          </a:xfrm>
          <a:custGeom>
            <a:avLst/>
            <a:gdLst>
              <a:gd name="connsiteX0" fmla="*/ 2299956 w 5000438"/>
              <a:gd name="connsiteY0" fmla="*/ 0 h 5400962"/>
              <a:gd name="connsiteX1" fmla="*/ 5000438 w 5000438"/>
              <a:gd name="connsiteY1" fmla="*/ 2700481 h 5400962"/>
              <a:gd name="connsiteX2" fmla="*/ 2299956 w 5000438"/>
              <a:gd name="connsiteY2" fmla="*/ 5400962 h 5400962"/>
              <a:gd name="connsiteX3" fmla="*/ 60675 w 5000438"/>
              <a:gd name="connsiteY3" fmla="*/ 4210346 h 5400962"/>
              <a:gd name="connsiteX4" fmla="*/ 0 w 5000438"/>
              <a:gd name="connsiteY4" fmla="*/ 4110472 h 5400962"/>
              <a:gd name="connsiteX5" fmla="*/ 0 w 5000438"/>
              <a:gd name="connsiteY5" fmla="*/ 1290491 h 5400962"/>
              <a:gd name="connsiteX6" fmla="*/ 60675 w 5000438"/>
              <a:gd name="connsiteY6" fmla="*/ 1190617 h 5400962"/>
              <a:gd name="connsiteX7" fmla="*/ 2299956 w 5000438"/>
              <a:gd name="connsiteY7" fmla="*/ 0 h 540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0438" h="5400962">
                <a:moveTo>
                  <a:pt x="2299956" y="0"/>
                </a:moveTo>
                <a:cubicBezTo>
                  <a:pt x="3791390" y="0"/>
                  <a:pt x="5000438" y="1209047"/>
                  <a:pt x="5000438" y="2700481"/>
                </a:cubicBezTo>
                <a:cubicBezTo>
                  <a:pt x="5000438" y="4191915"/>
                  <a:pt x="3791390" y="5400962"/>
                  <a:pt x="2299956" y="5400962"/>
                </a:cubicBezTo>
                <a:cubicBezTo>
                  <a:pt x="1367810" y="5400962"/>
                  <a:pt x="545971" y="4928678"/>
                  <a:pt x="60675" y="4210346"/>
                </a:cubicBezTo>
                <a:lnTo>
                  <a:pt x="0" y="4110472"/>
                </a:lnTo>
                <a:lnTo>
                  <a:pt x="0" y="1290491"/>
                </a:lnTo>
                <a:lnTo>
                  <a:pt x="60675" y="1190617"/>
                </a:lnTo>
                <a:cubicBezTo>
                  <a:pt x="545971" y="472284"/>
                  <a:pt x="1367810" y="0"/>
                  <a:pt x="2299956"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85000"/>
                  </a:schemeClr>
                </a:gs>
                <a:gs pos="100000">
                  <a:schemeClr val="bg2">
                    <a:lumMod val="8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4" descr="Logo, company name&#10;&#10;Description automatically generated">
            <a:extLst>
              <a:ext uri="{FF2B5EF4-FFF2-40B4-BE49-F238E27FC236}">
                <a16:creationId xmlns:a16="http://schemas.microsoft.com/office/drawing/2014/main" id="{010FC061-0232-4FD2-9DBC-8E31D463979A}"/>
              </a:ext>
            </a:extLst>
          </p:cNvPr>
          <p:cNvPicPr>
            <a:picLocks noChangeAspect="1"/>
          </p:cNvPicPr>
          <p:nvPr/>
        </p:nvPicPr>
        <p:blipFill>
          <a:blip r:embed="rId3"/>
          <a:stretch>
            <a:fillRect/>
          </a:stretch>
        </p:blipFill>
        <p:spPr>
          <a:xfrm>
            <a:off x="429349" y="2381746"/>
            <a:ext cx="3661831" cy="2114707"/>
          </a:xfrm>
          <a:prstGeom prst="rect">
            <a:avLst/>
          </a:prstGeom>
        </p:spPr>
      </p:pic>
      <p:sp>
        <p:nvSpPr>
          <p:cNvPr id="3" name="Content Placeholder 2">
            <a:extLst>
              <a:ext uri="{FF2B5EF4-FFF2-40B4-BE49-F238E27FC236}">
                <a16:creationId xmlns:a16="http://schemas.microsoft.com/office/drawing/2014/main" id="{F558415D-B19D-4B03-ABF7-2BFB6946C024}"/>
              </a:ext>
            </a:extLst>
          </p:cNvPr>
          <p:cNvSpPr>
            <a:spLocks noGrp="1"/>
          </p:cNvSpPr>
          <p:nvPr>
            <p:ph idx="1"/>
          </p:nvPr>
        </p:nvSpPr>
        <p:spPr>
          <a:xfrm>
            <a:off x="6090574" y="2431089"/>
            <a:ext cx="4968171" cy="3629882"/>
          </a:xfrm>
        </p:spPr>
        <p:txBody>
          <a:bodyPr vert="horz" lIns="91440" tIns="45720" rIns="91440" bIns="45720" rtlCol="0" anchor="ctr">
            <a:normAutofit/>
          </a:bodyPr>
          <a:lstStyle/>
          <a:p>
            <a:r>
              <a:rPr lang="en-US" sz="1900" dirty="0">
                <a:solidFill>
                  <a:srgbClr val="000000"/>
                </a:solidFill>
                <a:ea typeface="+mn-lt"/>
                <a:cs typeface="+mn-lt"/>
              </a:rPr>
              <a:t>When it’s time to develop Android apps, Jave remains one of the two official options. This means that it has a lot of support from Google. Most non-game apps were probably built with either Java or Kotlin. The number one way to develop Android apps, is to go ahead and download Android Studio. This is a piece of software called an IDE, or Integrated Development Environment. It will come packaged with the Android SDK (a set of tools to facilitate Android development specifically) and this will give you everything you need in one place to get up and running. </a:t>
            </a:r>
            <a:endParaRPr lang="en-US" sz="1900" dirty="0">
              <a:solidFill>
                <a:srgbClr val="000000"/>
              </a:solidFill>
              <a:cs typeface="Calibri" panose="020F0502020204030204"/>
            </a:endParaRPr>
          </a:p>
          <a:p>
            <a:endParaRPr lang="en-US" sz="1900">
              <a:solidFill>
                <a:srgbClr val="000000"/>
              </a:solidFill>
              <a:cs typeface="Calibri" panose="020F0502020204030204"/>
            </a:endParaRPr>
          </a:p>
        </p:txBody>
      </p:sp>
    </p:spTree>
    <p:extLst>
      <p:ext uri="{BB962C8B-B14F-4D97-AF65-F5344CB8AC3E}">
        <p14:creationId xmlns:p14="http://schemas.microsoft.com/office/powerpoint/2010/main" val="280750794"/>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0</Words>
  <Application>Microsoft Office PowerPoint</Application>
  <PresentationFormat>Widescreen</PresentationFormat>
  <Paragraphs>0</Paragraphs>
  <Slides>25</Slides>
  <Notes>0</Notes>
  <HiddenSlides>0</HiddenSlides>
  <MMClips>0</MMClips>
  <ScaleCrop>false</ScaleCrop>
  <HeadingPairs>
    <vt:vector size="4" baseType="variant">
      <vt:variant>
        <vt:lpstr>Theme</vt:lpstr>
      </vt:variant>
      <vt:variant>
        <vt:i4>1</vt:i4>
      </vt:variant>
      <vt:variant>
        <vt:lpstr>Slide Titles</vt:lpstr>
      </vt:variant>
      <vt:variant>
        <vt:i4>25</vt:i4>
      </vt:variant>
    </vt:vector>
  </HeadingPairs>
  <TitlesOfParts>
    <vt:vector size="26" baseType="lpstr">
      <vt:lpstr>office theme</vt:lpstr>
      <vt:lpstr>ANDROID APP DEVELOPMENT</vt:lpstr>
      <vt:lpstr>TEAM MEMBERS</vt:lpstr>
      <vt:lpstr>WHAT IS THIS PROJECT?</vt:lpstr>
      <vt:lpstr>OVERVIEW OF PROJECT:</vt:lpstr>
      <vt:lpstr>Hardware And Software Requirements:</vt:lpstr>
      <vt:lpstr>Android Studio:</vt:lpstr>
      <vt:lpstr>Structure Of An Android Application </vt:lpstr>
      <vt:lpstr>A basic introduction to XML and markup languages</vt:lpstr>
      <vt:lpstr>Introduction To Java</vt:lpstr>
      <vt:lpstr>Kotlin vs Java for Android</vt:lpstr>
      <vt:lpstr>Fire Base</vt:lpstr>
      <vt:lpstr>MODULES AND FUCTIONALITIES</vt:lpstr>
      <vt:lpstr>MAIN ACTIVITY</vt:lpstr>
      <vt:lpstr>Login Activity</vt:lpstr>
      <vt:lpstr>NGO LOGIN ACTIVITY </vt:lpstr>
      <vt:lpstr>CUSTOMER/DONOR  LOGIN ACTIVITY </vt:lpstr>
      <vt:lpstr>Map Activity </vt:lpstr>
      <vt:lpstr>CUSTOMER MAP ACTIVITY </vt:lpstr>
      <vt:lpstr>NGO MAP ACTIVITY(FOR NGO </vt:lpstr>
      <vt:lpstr>CUSTOMER PROFILE ACTIVITY </vt:lpstr>
      <vt:lpstr>NGO ROFILE ACTIVITY </vt:lpstr>
      <vt:lpstr>OnAppkilled Activity </vt:lpstr>
      <vt:lpstr>FIREBASE PROJECT</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
  <cp:revision>229</cp:revision>
  <dcterms:created xsi:type="dcterms:W3CDTF">2021-04-20T13:15:56Z</dcterms:created>
  <dcterms:modified xsi:type="dcterms:W3CDTF">2021-04-20T14:26:17Z</dcterms:modified>
</cp:coreProperties>
</file>